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4"/>
  </p:notesMasterIdLst>
  <p:sldIdLst>
    <p:sldId id="434" r:id="rId6"/>
    <p:sldId id="420" r:id="rId7"/>
    <p:sldId id="421" r:id="rId8"/>
    <p:sldId id="422" r:id="rId9"/>
    <p:sldId id="433" r:id="rId10"/>
    <p:sldId id="286" r:id="rId11"/>
    <p:sldId id="396" r:id="rId12"/>
    <p:sldId id="290" r:id="rId13"/>
    <p:sldId id="302" r:id="rId14"/>
    <p:sldId id="303" r:id="rId15"/>
    <p:sldId id="304" r:id="rId16"/>
    <p:sldId id="424" r:id="rId17"/>
    <p:sldId id="408" r:id="rId18"/>
    <p:sldId id="409" r:id="rId19"/>
    <p:sldId id="410" r:id="rId20"/>
    <p:sldId id="411" r:id="rId21"/>
    <p:sldId id="412" r:id="rId22"/>
    <p:sldId id="413" r:id="rId23"/>
    <p:sldId id="414" r:id="rId24"/>
    <p:sldId id="423" r:id="rId25"/>
    <p:sldId id="415" r:id="rId26"/>
    <p:sldId id="319" r:id="rId27"/>
    <p:sldId id="320" r:id="rId28"/>
    <p:sldId id="326" r:id="rId29"/>
    <p:sldId id="343" r:id="rId30"/>
    <p:sldId id="344" r:id="rId31"/>
    <p:sldId id="345" r:id="rId32"/>
    <p:sldId id="397" r:id="rId33"/>
    <p:sldId id="398" r:id="rId34"/>
    <p:sldId id="399" r:id="rId35"/>
    <p:sldId id="400" r:id="rId36"/>
    <p:sldId id="401" r:id="rId37"/>
    <p:sldId id="402" r:id="rId38"/>
    <p:sldId id="403" r:id="rId39"/>
    <p:sldId id="405" r:id="rId40"/>
    <p:sldId id="406" r:id="rId41"/>
    <p:sldId id="407" r:id="rId42"/>
    <p:sldId id="432" r:id="rId43"/>
    <p:sldId id="383" r:id="rId44"/>
    <p:sldId id="384" r:id="rId45"/>
    <p:sldId id="390" r:id="rId46"/>
    <p:sldId id="425" r:id="rId47"/>
    <p:sldId id="431" r:id="rId48"/>
    <p:sldId id="426" r:id="rId49"/>
    <p:sldId id="427" r:id="rId50"/>
    <p:sldId id="428" r:id="rId51"/>
    <p:sldId id="429" r:id="rId52"/>
    <p:sldId id="43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37"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30" y="3070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362" b="1" i="0" u="none" strike="noStrike" baseline="0">
                <a:solidFill>
                  <a:schemeClr val="tx1"/>
                </a:solidFill>
                <a:latin typeface="Mitra"/>
                <a:ea typeface="Mitra"/>
                <a:cs typeface="Mitra"/>
              </a:defRPr>
            </a:pPr>
            <a:r>
              <a:rPr lang="fa-IR" sz="1362" b="1"/>
              <a:t>نمودار ثبت موارد اسهالي: ب</a:t>
            </a:r>
            <a:r>
              <a:rPr lang="fa-IR" sz="1362" b="1">
                <a:cs typeface="+mn-cs"/>
              </a:rPr>
              <a:t>یمارستان.....</a:t>
            </a:r>
            <a:r>
              <a:rPr lang="fa-IR" sz="1362" b="1"/>
              <a:t> مركزبهداشی درمانی......   خانه بهداشت       ماه             سال</a:t>
            </a:r>
          </a:p>
        </c:rich>
      </c:tx>
      <c:layout>
        <c:manualLayout>
          <c:xMode val="edge"/>
          <c:yMode val="edge"/>
          <c:x val="0.11900256162742832"/>
          <c:y val="2.583970035678469E-3"/>
        </c:manualLayout>
      </c:layout>
      <c:overlay val="0"/>
      <c:spPr>
        <a:noFill/>
        <a:ln w="31861">
          <a:noFill/>
        </a:ln>
      </c:spPr>
    </c:title>
    <c:autoTitleDeleted val="0"/>
    <c:view3D>
      <c:rotX val="15"/>
      <c:hPercent val="76"/>
      <c:rotY val="20"/>
      <c:depthPercent val="100"/>
      <c:rAngAx val="1"/>
    </c:view3D>
    <c:floor>
      <c:thickness val="0"/>
      <c:spPr>
        <a:solidFill>
          <a:srgbClr val="C0C0C0"/>
        </a:solidFill>
        <a:ln w="3175">
          <a:solidFill>
            <a:schemeClr val="tx1"/>
          </a:solidFill>
          <a:prstDash val="solid"/>
        </a:ln>
      </c:spPr>
    </c:floor>
    <c:sideWall>
      <c:thickness val="0"/>
      <c:spPr>
        <a:noFill/>
        <a:ln w="12700">
          <a:solidFill>
            <a:srgbClr val="808080"/>
          </a:solidFill>
          <a:prstDash val="solid"/>
        </a:ln>
      </c:spPr>
    </c:sideWall>
    <c:backWall>
      <c:thickness val="0"/>
      <c:spPr>
        <a:noFill/>
        <a:ln w="12700">
          <a:solidFill>
            <a:srgbClr val="808080"/>
          </a:solidFill>
          <a:prstDash val="solid"/>
        </a:ln>
      </c:spPr>
    </c:backWall>
    <c:plotArea>
      <c:layout/>
      <c:line3DChart>
        <c:grouping val="standard"/>
        <c:varyColors val="0"/>
        <c:ser>
          <c:idx val="0"/>
          <c:order val="0"/>
          <c:tx>
            <c:strRef>
              <c:f>Sheet1!$A$2</c:f>
              <c:strCache>
                <c:ptCount val="1"/>
                <c:pt idx="0">
                  <c:v>East</c:v>
                </c:pt>
              </c:strCache>
            </c:strRef>
          </c:tx>
          <c:spPr>
            <a:solidFill>
              <a:srgbClr val="FF0000"/>
            </a:solidFill>
            <a:ln w="15931">
              <a:solidFill>
                <a:schemeClr val="tx1"/>
              </a:solidFill>
              <a:prstDash val="solid"/>
            </a:ln>
          </c:spPr>
          <c:cat>
            <c:numRef>
              <c:f>Sheet1!$B$1:$AF$1</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Sheet1!$B$2:$AF$2</c:f>
              <c:numCache>
                <c:formatCode>General</c:formatCode>
                <c:ptCount val="31"/>
                <c:pt idx="0">
                  <c:v>5</c:v>
                </c:pt>
                <c:pt idx="1">
                  <c:v>7</c:v>
                </c:pt>
                <c:pt idx="2">
                  <c:v>10</c:v>
                </c:pt>
                <c:pt idx="3">
                  <c:v>5</c:v>
                </c:pt>
                <c:pt idx="4">
                  <c:v>4</c:v>
                </c:pt>
                <c:pt idx="5">
                  <c:v>17</c:v>
                </c:pt>
                <c:pt idx="6">
                  <c:v>6</c:v>
                </c:pt>
                <c:pt idx="7">
                  <c:v>7</c:v>
                </c:pt>
                <c:pt idx="8">
                  <c:v>6</c:v>
                </c:pt>
                <c:pt idx="9">
                  <c:v>5</c:v>
                </c:pt>
                <c:pt idx="10">
                  <c:v>6</c:v>
                </c:pt>
                <c:pt idx="11">
                  <c:v>7</c:v>
                </c:pt>
                <c:pt idx="12">
                  <c:v>4</c:v>
                </c:pt>
                <c:pt idx="13">
                  <c:v>3</c:v>
                </c:pt>
                <c:pt idx="14">
                  <c:v>1</c:v>
                </c:pt>
                <c:pt idx="15">
                  <c:v>4</c:v>
                </c:pt>
                <c:pt idx="16">
                  <c:v>6</c:v>
                </c:pt>
                <c:pt idx="17">
                  <c:v>5</c:v>
                </c:pt>
                <c:pt idx="18">
                  <c:v>4</c:v>
                </c:pt>
                <c:pt idx="19">
                  <c:v>6</c:v>
                </c:pt>
                <c:pt idx="20">
                  <c:v>6</c:v>
                </c:pt>
                <c:pt idx="22">
                  <c:v>6</c:v>
                </c:pt>
                <c:pt idx="23">
                  <c:v>6</c:v>
                </c:pt>
                <c:pt idx="24">
                  <c:v>4</c:v>
                </c:pt>
                <c:pt idx="25">
                  <c:v>5</c:v>
                </c:pt>
                <c:pt idx="26">
                  <c:v>5</c:v>
                </c:pt>
                <c:pt idx="27">
                  <c:v>4</c:v>
                </c:pt>
                <c:pt idx="28">
                  <c:v>6</c:v>
                </c:pt>
                <c:pt idx="29">
                  <c:v>3</c:v>
                </c:pt>
                <c:pt idx="30">
                  <c:v>5</c:v>
                </c:pt>
              </c:numCache>
            </c:numRef>
          </c:val>
          <c:smooth val="0"/>
        </c:ser>
        <c:dLbls>
          <c:showLegendKey val="0"/>
          <c:showVal val="0"/>
          <c:showCatName val="0"/>
          <c:showSerName val="0"/>
          <c:showPercent val="0"/>
          <c:showBubbleSize val="0"/>
        </c:dLbls>
        <c:gapDepth val="0"/>
        <c:axId val="320743136"/>
        <c:axId val="320061824"/>
        <c:axId val="420644120"/>
      </c:line3DChart>
      <c:catAx>
        <c:axId val="320743136"/>
        <c:scaling>
          <c:orientation val="minMax"/>
        </c:scaling>
        <c:delete val="0"/>
        <c:axPos val="b"/>
        <c:majorGridlines>
          <c:spPr>
            <a:ln w="3983">
              <a:solidFill>
                <a:schemeClr val="tx1"/>
              </a:solidFill>
              <a:prstDash val="solid"/>
            </a:ln>
          </c:spPr>
        </c:majorGridlines>
        <c:minorGridlines>
          <c:spPr>
            <a:ln w="3983">
              <a:solidFill>
                <a:schemeClr val="tx1"/>
              </a:solidFill>
              <a:prstDash val="solid"/>
            </a:ln>
          </c:spPr>
        </c:minorGridlines>
        <c:title>
          <c:tx>
            <c:rich>
              <a:bodyPr/>
              <a:lstStyle/>
              <a:p>
                <a:pPr>
                  <a:defRPr lang="en-US" sz="1221" b="1" i="0" u="none" strike="noStrike" baseline="0">
                    <a:solidFill>
                      <a:srgbClr val="000000"/>
                    </a:solidFill>
                    <a:latin typeface="Mitra"/>
                    <a:ea typeface="Mitra"/>
                    <a:cs typeface="Mitra"/>
                  </a:defRPr>
                </a:pPr>
                <a:r>
                  <a:rPr lang="fa-IR"/>
                  <a:t>روز</a:t>
                </a:r>
              </a:p>
            </c:rich>
          </c:tx>
          <c:layout>
            <c:manualLayout>
              <c:xMode val="edge"/>
              <c:yMode val="edge"/>
              <c:x val="0.53775753517925851"/>
              <c:y val="0.67251463967632585"/>
            </c:manualLayout>
          </c:layout>
          <c:overlay val="0"/>
          <c:spPr>
            <a:noFill/>
            <a:ln w="31861">
              <a:noFill/>
            </a:ln>
          </c:spPr>
        </c:title>
        <c:numFmt formatCode="General" sourceLinked="1"/>
        <c:majorTickMark val="out"/>
        <c:minorTickMark val="none"/>
        <c:tickLblPos val="low"/>
        <c:spPr>
          <a:ln w="3983">
            <a:solidFill>
              <a:schemeClr val="tx1"/>
            </a:solidFill>
            <a:prstDash val="solid"/>
          </a:ln>
        </c:spPr>
        <c:txPr>
          <a:bodyPr rot="0" vert="horz"/>
          <a:lstStyle/>
          <a:p>
            <a:pPr>
              <a:defRPr lang="en-US" sz="1191" b="1" i="0" u="none" strike="noStrike" baseline="0">
                <a:solidFill>
                  <a:schemeClr val="tx1"/>
                </a:solidFill>
                <a:latin typeface="Arial" pitchFamily="34" charset="0"/>
                <a:ea typeface="Mitra"/>
                <a:cs typeface="Arial" pitchFamily="34" charset="0"/>
              </a:defRPr>
            </a:pPr>
            <a:endParaRPr lang="en-US"/>
          </a:p>
        </c:txPr>
        <c:crossAx val="320061824"/>
        <c:crosses val="autoZero"/>
        <c:auto val="1"/>
        <c:lblAlgn val="ctr"/>
        <c:lblOffset val="100"/>
        <c:tickLblSkip val="1"/>
        <c:tickMarkSkip val="1"/>
        <c:noMultiLvlLbl val="0"/>
      </c:catAx>
      <c:valAx>
        <c:axId val="320061824"/>
        <c:scaling>
          <c:orientation val="minMax"/>
        </c:scaling>
        <c:delete val="0"/>
        <c:axPos val="l"/>
        <c:majorGridlines>
          <c:spPr>
            <a:ln w="3983">
              <a:solidFill>
                <a:schemeClr val="tx1"/>
              </a:solidFill>
              <a:prstDash val="solid"/>
            </a:ln>
          </c:spPr>
        </c:majorGridlines>
        <c:title>
          <c:tx>
            <c:rich>
              <a:bodyPr/>
              <a:lstStyle/>
              <a:p>
                <a:pPr>
                  <a:defRPr lang="en-US" sz="1064" b="1" i="0" u="none" strike="noStrike" baseline="0">
                    <a:solidFill>
                      <a:srgbClr val="000000"/>
                    </a:solidFill>
                    <a:latin typeface="Mitra"/>
                    <a:ea typeface="Mitra"/>
                    <a:cs typeface="Mitra"/>
                  </a:defRPr>
                </a:pPr>
                <a:r>
                  <a:rPr lang="fa-IR"/>
                  <a:t>تعداد</a:t>
                </a:r>
              </a:p>
            </c:rich>
          </c:tx>
          <c:layout>
            <c:manualLayout>
              <c:xMode val="edge"/>
              <c:yMode val="edge"/>
              <c:x val="6.8649569346043481E-3"/>
              <c:y val="0.38011711741060694"/>
            </c:manualLayout>
          </c:layout>
          <c:overlay val="0"/>
          <c:spPr>
            <a:noFill/>
            <a:ln w="31861">
              <a:noFill/>
            </a:ln>
          </c:spPr>
        </c:title>
        <c:numFmt formatCode="General" sourceLinked="1"/>
        <c:majorTickMark val="out"/>
        <c:minorTickMark val="none"/>
        <c:tickLblPos val="nextTo"/>
        <c:spPr>
          <a:ln w="3983">
            <a:solidFill>
              <a:schemeClr val="tx1"/>
            </a:solidFill>
            <a:prstDash val="solid"/>
          </a:ln>
        </c:spPr>
        <c:txPr>
          <a:bodyPr rot="0" vert="horz"/>
          <a:lstStyle/>
          <a:p>
            <a:pPr>
              <a:defRPr lang="en-US" sz="1223" b="1" i="0" u="none" strike="noStrike" baseline="0">
                <a:solidFill>
                  <a:schemeClr val="tx1"/>
                </a:solidFill>
                <a:latin typeface="Mitra"/>
                <a:ea typeface="Mitra"/>
                <a:cs typeface="Mitra"/>
              </a:defRPr>
            </a:pPr>
            <a:endParaRPr lang="en-US"/>
          </a:p>
        </c:txPr>
        <c:crossAx val="320743136"/>
        <c:crosses val="autoZero"/>
        <c:crossBetween val="between"/>
      </c:valAx>
      <c:serAx>
        <c:axId val="420644120"/>
        <c:scaling>
          <c:orientation val="minMax"/>
        </c:scaling>
        <c:delete val="1"/>
        <c:axPos val="b"/>
        <c:majorTickMark val="out"/>
        <c:minorTickMark val="none"/>
        <c:tickLblPos val="none"/>
        <c:crossAx val="320061824"/>
        <c:crosses val="autoZero"/>
      </c:serAx>
      <c:spPr>
        <a:noFill/>
        <a:ln w="21617">
          <a:noFill/>
        </a:ln>
      </c:spPr>
    </c:plotArea>
    <c:plotVisOnly val="1"/>
    <c:dispBlanksAs val="gap"/>
    <c:showDLblsOverMax val="0"/>
  </c:chart>
  <c:spPr>
    <a:noFill/>
    <a:ln>
      <a:noFill/>
    </a:ln>
  </c:spPr>
  <c:txPr>
    <a:bodyPr/>
    <a:lstStyle/>
    <a:p>
      <a:pPr>
        <a:defRPr sz="1160" b="1" i="0" u="none" strike="noStrike" baseline="0">
          <a:solidFill>
            <a:schemeClr val="tx1"/>
          </a:solidFill>
          <a:latin typeface="Mitra"/>
          <a:ea typeface="Mitra"/>
          <a:cs typeface="Mitra"/>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886BD7D-516A-43D0-B3B7-565E847572C8}" type="datetimeFigureOut">
              <a:rPr lang="fa-IR" smtClean="0"/>
              <a:pPr/>
              <a:t>1442/04/20</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6915FAC-3B8B-47F2-8CF2-D581BACF9876}" type="slidenum">
              <a:rPr lang="fa-IR" smtClean="0"/>
              <a:pPr/>
              <a:t>‹#›</a:t>
            </a:fld>
            <a:endParaRPr lang="fa-IR"/>
          </a:p>
        </p:txBody>
      </p:sp>
    </p:spTree>
    <p:extLst>
      <p:ext uri="{BB962C8B-B14F-4D97-AF65-F5344CB8AC3E}">
        <p14:creationId xmlns:p14="http://schemas.microsoft.com/office/powerpoint/2010/main" val="27032421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B7AD16B-6E61-41DE-90E4-556124673E3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3638"/>
            <a:ext cx="2133600" cy="457200"/>
          </a:xfrm>
        </p:spPr>
        <p:txBody>
          <a:bodyPr/>
          <a:lstStyle>
            <a:lvl1pPr>
              <a:defRPr/>
            </a:lvl1pPr>
          </a:lstStyle>
          <a:p>
            <a:pPr>
              <a:defRPr/>
            </a:pPr>
            <a:fld id="{D9337AEC-C31E-4687-BE0A-304FD7D3D0F6}" type="slidenum">
              <a:rPr lang="ar-SA"/>
              <a:pPr>
                <a:defRPr/>
              </a:pPr>
              <a:t>‹#›</a:t>
            </a:fld>
            <a:endParaRPr lang="en-US"/>
          </a:p>
        </p:txBody>
      </p:sp>
      <p:sp>
        <p:nvSpPr>
          <p:cNvPr id="7" name="Date Placeholder 6"/>
          <p:cNvSpPr>
            <a:spLocks noGrp="1"/>
          </p:cNvSpPr>
          <p:nvPr>
            <p:ph type="dt" sz="half" idx="11"/>
          </p:nvPr>
        </p:nvSpPr>
        <p:spPr>
          <a:xfrm>
            <a:off x="457200" y="6243638"/>
            <a:ext cx="2133600" cy="457200"/>
          </a:xfrm>
        </p:spPr>
        <p:txBody>
          <a:bodyPr/>
          <a:lstStyle>
            <a:lvl1pPr>
              <a:defRPr/>
            </a:lvl1pPr>
          </a:lstStyle>
          <a:p>
            <a:pPr>
              <a:defRPr/>
            </a:pPr>
            <a:endParaRPr lang="en-US"/>
          </a:p>
        </p:txBody>
      </p:sp>
      <p:sp>
        <p:nvSpPr>
          <p:cNvPr id="8" name="Footer Placeholder 7"/>
          <p:cNvSpPr>
            <a:spLocks noGrp="1"/>
          </p:cNvSpPr>
          <p:nvPr>
            <p:ph type="ftr" sz="quarter" idx="12"/>
          </p:nvPr>
        </p:nvSpPr>
        <p:spPr>
          <a:xfrm>
            <a:off x="3124200" y="6243638"/>
            <a:ext cx="2895600" cy="457200"/>
          </a:xfrm>
        </p:spPr>
        <p:txBody>
          <a:bodyPr/>
          <a:lstStyle>
            <a:lvl1pPr>
              <a:defRPr/>
            </a:lvl1pPr>
          </a:lstStyle>
          <a:p>
            <a:pPr>
              <a:defRPr/>
            </a:pPr>
            <a:endParaRPr 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3.xml"/><Relationship Id="rId1" Type="http://schemas.openxmlformats.org/officeDocument/2006/relationships/audio" Target="../media/audio40.wav"/><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hyperlink" Target="mailto:T.sodagar91@gmail" TargetMode="External"/><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914401"/>
            <a:ext cx="7467600" cy="2362200"/>
          </a:xfrm>
        </p:spPr>
        <p:txBody>
          <a:bodyPr>
            <a:normAutofit fontScale="85000" lnSpcReduction="20000"/>
          </a:bodyPr>
          <a:lstStyle/>
          <a:p>
            <a:pPr algn="r">
              <a:buNone/>
            </a:pPr>
            <a:endParaRPr lang="fa-IR" sz="4000" dirty="0" smtClean="0">
              <a:cs typeface="B Yagut" pitchFamily="2" charset="-78"/>
            </a:endParaRPr>
          </a:p>
          <a:p>
            <a:pPr algn="ctr">
              <a:buNone/>
            </a:pPr>
            <a:r>
              <a:rPr lang="fa-IR" sz="4700" dirty="0" smtClean="0">
                <a:cs typeface="B Yagut" pitchFamily="2" charset="-78"/>
              </a:rPr>
              <a:t>آشنایی با بیماری های واگیر</a:t>
            </a:r>
          </a:p>
          <a:p>
            <a:pPr algn="ctr">
              <a:buNone/>
            </a:pPr>
            <a:endParaRPr lang="fa-IR" sz="4300" dirty="0" smtClean="0">
              <a:cs typeface="B Yagut" pitchFamily="2" charset="-78"/>
            </a:endParaRPr>
          </a:p>
          <a:p>
            <a:pPr algn="ctr">
              <a:buNone/>
            </a:pPr>
            <a:r>
              <a:rPr lang="fa-IR" sz="4700" dirty="0" smtClean="0">
                <a:cs typeface="B Yagut" pitchFamily="2" charset="-78"/>
              </a:rPr>
              <a:t>بیماری  وبا</a:t>
            </a:r>
            <a:endParaRPr lang="fa-IR" sz="4700" dirty="0">
              <a:cs typeface="B Yagut" pitchFamily="2" charset="-78"/>
            </a:endParaRPr>
          </a:p>
        </p:txBody>
      </p:sp>
      <p:pic>
        <p:nvPicPr>
          <p:cNvPr id="7" name="~PP1257.WAV">
            <a:hlinkClick r:id="" action="ppaction://media"/>
          </p:cNvPr>
          <p:cNvPicPr>
            <a:picLocks noRot="1" noChangeAspect="1"/>
          </p:cNvPicPr>
          <p:nvPr>
            <a:wavAudioFile r:embed="rId1" name="~PP1257.WAV"/>
          </p:nvPr>
        </p:nvPicPr>
        <p:blipFill>
          <a:blip r:embed="rId3" cstate="print"/>
          <a:stretch>
            <a:fillRect/>
          </a:stretch>
        </p:blipFill>
        <p:spPr>
          <a:xfrm>
            <a:off x="8696325" y="6410325"/>
            <a:ext cx="304800" cy="304800"/>
          </a:xfrm>
          <a:prstGeom prst="rect">
            <a:avLst/>
          </a:prstGeom>
        </p:spPr>
      </p:pic>
      <p:pic>
        <p:nvPicPr>
          <p:cNvPr id="4" name="Picture 1" descr="C:\Users\Dr.dorozi\Desktop\eltor - photo\images.jpeg2.jpeg"/>
          <p:cNvPicPr>
            <a:picLocks noChangeAspect="1" noChangeArrowheads="1"/>
          </p:cNvPicPr>
          <p:nvPr/>
        </p:nvPicPr>
        <p:blipFill>
          <a:blip r:embed="rId4" cstate="print"/>
          <a:srcRect/>
          <a:stretch>
            <a:fillRect/>
          </a:stretch>
        </p:blipFill>
        <p:spPr bwMode="auto">
          <a:xfrm>
            <a:off x="914400" y="3733800"/>
            <a:ext cx="731520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Tm="8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5791200" cy="1143000"/>
          </a:xfrm>
        </p:spPr>
        <p:txBody>
          <a:bodyPr>
            <a:normAutofit/>
          </a:bodyPr>
          <a:lstStyle/>
          <a:p>
            <a:pPr algn="ctr"/>
            <a:r>
              <a:rPr lang="fa-IR" sz="4000" b="1" dirty="0" smtClean="0">
                <a:effectLst>
                  <a:outerShdw blurRad="38100" dist="38100" dir="2700000" algn="tl">
                    <a:srgbClr val="000000"/>
                  </a:outerShdw>
                </a:effectLst>
                <a:latin typeface="+mn-lt"/>
                <a:ea typeface="+mn-ea"/>
                <a:cs typeface="B Yagut" pitchFamily="2" charset="-78"/>
              </a:rPr>
              <a:t>راه های انتقال بیماری</a:t>
            </a:r>
          </a:p>
        </p:txBody>
      </p:sp>
      <p:sp>
        <p:nvSpPr>
          <p:cNvPr id="3" name="Content Placeholder 2"/>
          <p:cNvSpPr>
            <a:spLocks noGrp="1"/>
          </p:cNvSpPr>
          <p:nvPr>
            <p:ph idx="1"/>
          </p:nvPr>
        </p:nvSpPr>
        <p:spPr>
          <a:xfrm>
            <a:off x="3352800" y="1676400"/>
            <a:ext cx="5576918" cy="4405305"/>
          </a:xfrm>
        </p:spPr>
        <p:txBody>
          <a:bodyPr>
            <a:normAutofit/>
          </a:bodyPr>
          <a:lstStyle/>
          <a:p>
            <a:pPr marL="514350" indent="-514350" algn="r">
              <a:lnSpc>
                <a:spcPct val="200000"/>
              </a:lnSpc>
              <a:buNone/>
            </a:pPr>
            <a:r>
              <a:rPr lang="fa-IR" sz="2000" kern="1200" dirty="0" smtClean="0">
                <a:solidFill>
                  <a:srgbClr val="FF0000"/>
                </a:solidFill>
                <a:effectLst>
                  <a:outerShdw blurRad="38100" dist="38100" dir="2700000" algn="tl">
                    <a:srgbClr val="000000">
                      <a:alpha val="43137"/>
                    </a:srgbClr>
                  </a:outerShdw>
                </a:effectLst>
                <a:cs typeface="B Yagut" pitchFamily="2" charset="-78"/>
              </a:rPr>
              <a:t>1-</a:t>
            </a:r>
            <a:r>
              <a:rPr lang="fa-IR" sz="2000" kern="1200" dirty="0" smtClean="0">
                <a:effectLst>
                  <a:outerShdw blurRad="38100" dist="38100" dir="2700000" algn="tl">
                    <a:srgbClr val="000000">
                      <a:alpha val="43137"/>
                    </a:srgbClr>
                  </a:outerShdw>
                </a:effectLst>
                <a:cs typeface="B Yagut" pitchFamily="2" charset="-78"/>
              </a:rPr>
              <a:t> منابع آبي و آب های آلوده به مدفوع انسانی</a:t>
            </a:r>
          </a:p>
          <a:p>
            <a:pPr marL="514350" indent="-514350" algn="r">
              <a:lnSpc>
                <a:spcPct val="200000"/>
              </a:lnSpc>
              <a:buNone/>
            </a:pPr>
            <a:r>
              <a:rPr lang="fa-IR" sz="2000" kern="1200" dirty="0" smtClean="0">
                <a:solidFill>
                  <a:srgbClr val="FF0000"/>
                </a:solidFill>
                <a:effectLst>
                  <a:outerShdw blurRad="38100" dist="38100" dir="2700000" algn="tl">
                    <a:srgbClr val="000000">
                      <a:alpha val="43137"/>
                    </a:srgbClr>
                  </a:outerShdw>
                </a:effectLst>
                <a:cs typeface="B Yagut" pitchFamily="2" charset="-78"/>
              </a:rPr>
              <a:t>2-</a:t>
            </a:r>
            <a:r>
              <a:rPr lang="fa-IR" sz="2000" kern="1200" dirty="0" smtClean="0">
                <a:effectLst>
                  <a:outerShdw blurRad="38100" dist="38100" dir="2700000" algn="tl">
                    <a:srgbClr val="000000">
                      <a:alpha val="43137"/>
                    </a:srgbClr>
                  </a:outerShdw>
                </a:effectLst>
                <a:cs typeface="B Yagut" pitchFamily="2" charset="-78"/>
              </a:rPr>
              <a:t> غذاهای آلوده، سبزیجات ومیوه جات آلوده</a:t>
            </a:r>
          </a:p>
          <a:p>
            <a:pPr marL="514350" indent="-514350" algn="r">
              <a:lnSpc>
                <a:spcPct val="200000"/>
              </a:lnSpc>
              <a:buNone/>
            </a:pPr>
            <a:r>
              <a:rPr lang="fa-IR" sz="2000" kern="1200" dirty="0" smtClean="0">
                <a:solidFill>
                  <a:srgbClr val="FF0000"/>
                </a:solidFill>
                <a:effectLst>
                  <a:outerShdw blurRad="38100" dist="38100" dir="2700000" algn="tl">
                    <a:srgbClr val="000000">
                      <a:alpha val="43137"/>
                    </a:srgbClr>
                  </a:outerShdw>
                </a:effectLst>
                <a:cs typeface="B Yagut" pitchFamily="2" charset="-78"/>
              </a:rPr>
              <a:t>3-</a:t>
            </a:r>
            <a:r>
              <a:rPr lang="fa-IR" sz="2000" kern="1200" dirty="0" smtClean="0">
                <a:effectLst>
                  <a:outerShdw blurRad="38100" dist="38100" dir="2700000" algn="tl">
                    <a:srgbClr val="000000">
                      <a:alpha val="43137"/>
                    </a:srgbClr>
                  </a:outerShdw>
                </a:effectLst>
                <a:cs typeface="B Yagut" pitchFamily="2" charset="-78"/>
              </a:rPr>
              <a:t> دست های آلوده به محتويات عفوني مدفوع</a:t>
            </a:r>
          </a:p>
          <a:p>
            <a:pPr marL="514350" indent="-514350" algn="r">
              <a:lnSpc>
                <a:spcPct val="200000"/>
              </a:lnSpc>
              <a:buNone/>
            </a:pPr>
            <a:r>
              <a:rPr lang="fa-IR" sz="2000" kern="1200" dirty="0" smtClean="0">
                <a:solidFill>
                  <a:srgbClr val="FF0000"/>
                </a:solidFill>
                <a:effectLst>
                  <a:outerShdw blurRad="38100" dist="38100" dir="2700000" algn="tl">
                    <a:srgbClr val="000000">
                      <a:alpha val="43137"/>
                    </a:srgbClr>
                  </a:outerShdw>
                </a:effectLst>
                <a:cs typeface="B Yagut" pitchFamily="2" charset="-78"/>
              </a:rPr>
              <a:t>4-</a:t>
            </a:r>
            <a:r>
              <a:rPr lang="fa-IR" sz="2000" kern="1200" dirty="0" smtClean="0">
                <a:effectLst>
                  <a:outerShdw blurRad="38100" dist="38100" dir="2700000" algn="tl">
                    <a:srgbClr val="000000">
                      <a:alpha val="43137"/>
                    </a:srgbClr>
                  </a:outerShdw>
                </a:effectLst>
                <a:cs typeface="B Yagut" pitchFamily="2" charset="-78"/>
              </a:rPr>
              <a:t> مگس و حشرات بعنوان ناقلين مكانيكي وبا</a:t>
            </a:r>
          </a:p>
          <a:p>
            <a:pPr algn="r">
              <a:lnSpc>
                <a:spcPct val="200000"/>
              </a:lnSpc>
              <a:buFontTx/>
              <a:buChar char="-"/>
            </a:pPr>
            <a:endParaRPr lang="fa-IR" sz="2000" kern="1200" dirty="0" smtClean="0">
              <a:effectLst>
                <a:outerShdw blurRad="38100" dist="38100" dir="2700000" algn="tl">
                  <a:srgbClr val="000000">
                    <a:alpha val="43137"/>
                  </a:srgbClr>
                </a:outerShdw>
              </a:effectLst>
              <a:cs typeface="B Yagut" pitchFamily="2" charset="-78"/>
            </a:endParaRPr>
          </a:p>
        </p:txBody>
      </p:sp>
      <p:pic>
        <p:nvPicPr>
          <p:cNvPr id="6" name="Picture 3"/>
          <p:cNvPicPr>
            <a:picLocks noChangeAspect="1" noChangeArrowheads="1"/>
          </p:cNvPicPr>
          <p:nvPr/>
        </p:nvPicPr>
        <p:blipFill>
          <a:blip r:embed="rId3" cstate="print"/>
          <a:srcRect/>
          <a:stretch>
            <a:fillRect/>
          </a:stretch>
        </p:blipFill>
        <p:spPr bwMode="auto">
          <a:xfrm>
            <a:off x="214282" y="2571744"/>
            <a:ext cx="3071834" cy="3657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P2595.WAV">
            <a:hlinkClick r:id="" action="ppaction://media"/>
          </p:cNvPr>
          <p:cNvPicPr>
            <a:picLocks noRot="1" noChangeAspect="1"/>
          </p:cNvPicPr>
          <p:nvPr>
            <a:wavAudioFile r:embed="rId1" name="~PP2595.WAV"/>
          </p:nvPr>
        </p:nvPicPr>
        <p:blipFill>
          <a:blip r:embed="rId4"/>
          <a:stretch>
            <a:fillRect/>
          </a:stretch>
        </p:blipFill>
        <p:spPr>
          <a:xfrm>
            <a:off x="8696325" y="6410325"/>
            <a:ext cx="304800" cy="304800"/>
          </a:xfrm>
          <a:prstGeom prst="rect">
            <a:avLst/>
          </a:prstGeom>
        </p:spPr>
      </p:pic>
    </p:spTree>
  </p:cSld>
  <p:clrMapOvr>
    <a:masterClrMapping/>
  </p:clrMapOvr>
  <p:transition advTm="14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81824" cy="990600"/>
          </a:xfrm>
        </p:spPr>
        <p:txBody>
          <a:bodyPr>
            <a:normAutofit fontScale="90000"/>
          </a:bodyPr>
          <a:lstStyle/>
          <a:p>
            <a:pPr algn="ctr"/>
            <a:r>
              <a:rPr lang="fa-IR" sz="4000" b="1" dirty="0" smtClean="0">
                <a:effectLst>
                  <a:outerShdw blurRad="38100" dist="38100" dir="2700000" algn="tl">
                    <a:srgbClr val="000000"/>
                  </a:outerShdw>
                </a:effectLst>
                <a:latin typeface="+mn-lt"/>
                <a:ea typeface="+mn-ea"/>
                <a:cs typeface="B Yagut" pitchFamily="2" charset="-78"/>
              </a:rPr>
              <a:t>عوامل موثر و مساعدکننده بیماری وبا</a:t>
            </a:r>
          </a:p>
        </p:txBody>
      </p:sp>
      <p:sp>
        <p:nvSpPr>
          <p:cNvPr id="3" name="Content Placeholder 2"/>
          <p:cNvSpPr>
            <a:spLocks noGrp="1"/>
          </p:cNvSpPr>
          <p:nvPr>
            <p:ph idx="1"/>
          </p:nvPr>
        </p:nvSpPr>
        <p:spPr>
          <a:xfrm>
            <a:off x="428596" y="1219200"/>
            <a:ext cx="8182004" cy="5495948"/>
          </a:xfrm>
        </p:spPr>
        <p:txBody>
          <a:bodyPr>
            <a:normAutofit/>
          </a:bodyPr>
          <a:lstStyle/>
          <a:p>
            <a:pPr algn="r">
              <a:lnSpc>
                <a:spcPct val="150000"/>
              </a:lnSpc>
              <a:buNone/>
            </a:pPr>
            <a:r>
              <a:rPr lang="fa-IR" sz="2000" dirty="0" smtClean="0">
                <a:effectLst>
                  <a:outerShdw blurRad="38100" dist="38100" dir="2700000" algn="tl">
                    <a:srgbClr val="000000"/>
                  </a:outerShdw>
                </a:effectLst>
                <a:cs typeface="B Zar" pitchFamily="2" charset="-78"/>
              </a:rPr>
              <a:t>عوامل فردی:</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1- گروه خونی)</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2- سن (در همه گروهای سنی ابتلاء‌ وجود دارد ولی ‌در  کودکان و سالمندان احتمال خطر بیشتر است)</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3 - جنسیت (در دو جنس یکسان است ولی درمردان بیشتر است)</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4- اسیدیته معده(درافراد با اسیدیته معده کم، بیماری بیشتر است)</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5- عدم‌رعایت‌بهداشت فردی(عدم شستشوی دستها با آب وصابون) </a:t>
            </a:r>
          </a:p>
          <a:p>
            <a:pPr marL="514350" indent="-514350"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6- نوزادان وشیرخواران (ایمونیته ازمادر وشیر مادرتا 2 سالگي)</a:t>
            </a:r>
          </a:p>
        </p:txBody>
      </p:sp>
      <p:pic>
        <p:nvPicPr>
          <p:cNvPr id="4" name="~PP615.WAV">
            <a:hlinkClick r:id="" action="ppaction://media"/>
          </p:cNvPr>
          <p:cNvPicPr>
            <a:picLocks noRot="1" noChangeAspect="1"/>
          </p:cNvPicPr>
          <p:nvPr>
            <a:wavAudioFile r:embed="rId1" name="~PP615.WAV"/>
          </p:nvPr>
        </p:nvPicPr>
        <p:blipFill>
          <a:blip r:embed="rId3"/>
          <a:stretch>
            <a:fillRect/>
          </a:stretch>
        </p:blipFill>
        <p:spPr>
          <a:xfrm>
            <a:off x="8696325" y="6410325"/>
            <a:ext cx="304800" cy="304800"/>
          </a:xfrm>
          <a:prstGeom prst="rect">
            <a:avLst/>
          </a:prstGeom>
        </p:spPr>
      </p:pic>
    </p:spTree>
  </p:cSld>
  <p:clrMapOvr>
    <a:masterClrMapping/>
  </p:clrMapOvr>
  <p:transition advTm="18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1295400"/>
            <a:ext cx="7967690" cy="5029200"/>
          </a:xfrm>
        </p:spPr>
        <p:txBody>
          <a:bodyPr>
            <a:normAutofit/>
          </a:bodyPr>
          <a:lstStyle/>
          <a:p>
            <a:pPr algn="r">
              <a:lnSpc>
                <a:spcPct val="150000"/>
              </a:lnSpc>
              <a:buNone/>
            </a:pPr>
            <a:r>
              <a:rPr lang="fa-IR" sz="2000" dirty="0" smtClean="0">
                <a:effectLst>
                  <a:outerShdw blurRad="38100" dist="38100" dir="2700000" algn="tl">
                    <a:srgbClr val="000000"/>
                  </a:outerShdw>
                </a:effectLst>
                <a:cs typeface="B Yagut" pitchFamily="2" charset="-78"/>
              </a:rPr>
              <a:t>   عوامل اجتماعی:</a:t>
            </a:r>
          </a:p>
          <a:p>
            <a:pPr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1- مسافرت  (مسافرت به نقاط آلوده وعدم رعایت بهداشت ومهاجرت به نقاط ديگر منجر به گسترش بیماری می شود)</a:t>
            </a:r>
          </a:p>
          <a:p>
            <a:pPr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2- بیسوادی و فقر (منجر به عدم آگاهي و دانش بهداشتي و عدم رعایت بهداشت فردی و اجتماعی می گردد)</a:t>
            </a:r>
          </a:p>
          <a:p>
            <a:pPr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3- عدم رعایت بهداشت عمومی (دفع غیر بهداشتی فاضلاب، زباله و فضولات انسانی و نبودن سیستم لوله کشی آب آشامیدنی مطمئن و سالم و وجود کانون های تجمعی از جمله مدارس و ....)</a:t>
            </a:r>
          </a:p>
          <a:p>
            <a:pPr algn="r">
              <a:lnSpc>
                <a:spcPct val="150000"/>
              </a:lnSpc>
              <a:buNone/>
            </a:pPr>
            <a:r>
              <a:rPr lang="fa-IR" sz="2000" kern="1200" dirty="0" smtClean="0">
                <a:effectLst>
                  <a:outerShdw blurRad="38100" dist="38100" dir="2700000" algn="tl">
                    <a:srgbClr val="000000">
                      <a:alpha val="43137"/>
                    </a:srgbClr>
                  </a:outerShdw>
                </a:effectLst>
                <a:cs typeface="B Yagut" pitchFamily="2" charset="-78"/>
              </a:rPr>
              <a:t>4- محل های تجمعی مردمی (مدارس-پادگانها-زیارتگاهها-مراسم تجمعی مثل مسابقات ورزشی، عروسی، عزا و ..... )</a:t>
            </a:r>
          </a:p>
        </p:txBody>
      </p:sp>
      <p:sp>
        <p:nvSpPr>
          <p:cNvPr id="4" name="Title 1"/>
          <p:cNvSpPr>
            <a:spLocks noGrp="1"/>
          </p:cNvSpPr>
          <p:nvPr>
            <p:ph type="title"/>
          </p:nvPr>
        </p:nvSpPr>
        <p:spPr>
          <a:xfrm>
            <a:off x="1676400" y="228600"/>
            <a:ext cx="6248400" cy="1143000"/>
          </a:xfrm>
        </p:spPr>
        <p:txBody>
          <a:bodyPr>
            <a:noAutofit/>
          </a:bodyPr>
          <a:lstStyle/>
          <a:p>
            <a:pPr algn="ctr"/>
            <a:r>
              <a:rPr lang="fa-IR" sz="4000" dirty="0" smtClean="0">
                <a:effectLst>
                  <a:outerShdw blurRad="38100" dist="38100" dir="2700000" algn="tl">
                    <a:srgbClr val="000000"/>
                  </a:outerShdw>
                </a:effectLst>
                <a:latin typeface="+mn-lt"/>
                <a:ea typeface="+mn-ea"/>
                <a:cs typeface="B Yagut" pitchFamily="2" charset="-78"/>
              </a:rPr>
              <a:t>عوامل موثر و مساعدکننده بیماری وبا</a:t>
            </a:r>
          </a:p>
        </p:txBody>
      </p:sp>
      <p:pic>
        <p:nvPicPr>
          <p:cNvPr id="5" name="~PP1921.WAV">
            <a:hlinkClick r:id="" action="ppaction://media"/>
          </p:cNvPr>
          <p:cNvPicPr>
            <a:picLocks noRot="1" noChangeAspect="1"/>
          </p:cNvPicPr>
          <p:nvPr>
            <a:wavAudioFile r:embed="rId1" name="~PP1921.WAV"/>
          </p:nvPr>
        </p:nvPicPr>
        <p:blipFill>
          <a:blip r:embed="rId3"/>
          <a:stretch>
            <a:fillRect/>
          </a:stretch>
        </p:blipFill>
        <p:spPr>
          <a:xfrm>
            <a:off x="8696325" y="6410325"/>
            <a:ext cx="304800" cy="304800"/>
          </a:xfrm>
          <a:prstGeom prst="rect">
            <a:avLst/>
          </a:prstGeom>
        </p:spPr>
      </p:pic>
    </p:spTree>
  </p:cSld>
  <p:clrMapOvr>
    <a:masterClrMapping/>
  </p:clrMapOvr>
  <p:transition advTm="13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fa-IR" sz="4000" dirty="0" smtClean="0">
                <a:cs typeface="B Yagut" pitchFamily="2" charset="-78"/>
              </a:rPr>
              <a:t>مناطق اندمیک (بومی )وبا</a:t>
            </a:r>
          </a:p>
        </p:txBody>
      </p:sp>
      <p:sp>
        <p:nvSpPr>
          <p:cNvPr id="22531" name="Content Placeholder 2"/>
          <p:cNvSpPr>
            <a:spLocks noGrp="1"/>
          </p:cNvSpPr>
          <p:nvPr>
            <p:ph idx="1"/>
          </p:nvPr>
        </p:nvSpPr>
        <p:spPr/>
        <p:txBody>
          <a:bodyPr/>
          <a:lstStyle/>
          <a:p>
            <a:pPr algn="r">
              <a:buNone/>
            </a:pPr>
            <a:r>
              <a:rPr lang="fa-IR" sz="2800" dirty="0" smtClean="0">
                <a:cs typeface="B Yagut" pitchFamily="2" charset="-78"/>
              </a:rPr>
              <a:t>مناطق دارای انتقال محلی موارد قطعی وبا طی 3سال گذشته به عنوان مناطق اندمیک یا بومی وبا می باشد.این مناطق ممکن است شامل یک کشور یا استان یا منطقه و نواحی کوچکتر باشد.</a:t>
            </a:r>
          </a:p>
          <a:p>
            <a:pPr algn="r">
              <a:buNone/>
            </a:pPr>
            <a:endParaRPr lang="fa-IR" sz="2800" dirty="0" smtClean="0">
              <a:cs typeface="B Yagut" pitchFamily="2" charset="-78"/>
            </a:endParaRPr>
          </a:p>
          <a:p>
            <a:pPr algn="r">
              <a:buFont typeface="Arial" pitchFamily="34" charset="0"/>
              <a:buNone/>
            </a:pPr>
            <a:r>
              <a:rPr lang="fa-IR" sz="2800" dirty="0" smtClean="0">
                <a:solidFill>
                  <a:srgbClr val="FF0000"/>
                </a:solidFill>
                <a:cs typeface="B Yagut" pitchFamily="2" charset="-78"/>
              </a:rPr>
              <a:t>نکته</a:t>
            </a:r>
            <a:r>
              <a:rPr lang="fa-IR" sz="2800" dirty="0" smtClean="0">
                <a:cs typeface="B Yagut" pitchFamily="2" charset="-78"/>
              </a:rPr>
              <a:t> : هر کشوری که دارای یک یا بیشتر استان /منطقه/ناحیه آندمیک وبا طبق تعاریف فوق باشد به عنوان کشور آندمیک در نظر گرفتهد خواهد شد.</a:t>
            </a:r>
          </a:p>
        </p:txBody>
      </p:sp>
      <p:pic>
        <p:nvPicPr>
          <p:cNvPr id="6" name="~PP3593.WAV">
            <a:hlinkClick r:id="" action="ppaction://media"/>
          </p:cNvPr>
          <p:cNvPicPr>
            <a:picLocks noRot="1" noChangeAspect="1"/>
          </p:cNvPicPr>
          <p:nvPr>
            <a:wavAudioFile r:embed="rId1" name="~PP3593.WAV"/>
          </p:nvPr>
        </p:nvPicPr>
        <p:blipFill>
          <a:blip r:embed="rId3"/>
          <a:stretch>
            <a:fillRect/>
          </a:stretch>
        </p:blipFill>
        <p:spPr>
          <a:xfrm>
            <a:off x="8696325" y="6410325"/>
            <a:ext cx="304800" cy="304800"/>
          </a:xfrm>
          <a:prstGeom prst="rect">
            <a:avLst/>
          </a:prstGeom>
        </p:spPr>
      </p:pic>
    </p:spTree>
  </p:cSld>
  <p:clrMapOvr>
    <a:masterClrMapping/>
  </p:clrMapOvr>
  <p:transition advTm="36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sz="4000" dirty="0" smtClean="0">
                <a:cs typeface="B Yagut" pitchFamily="2" charset="-78"/>
              </a:rPr>
              <a:t>HOT </a:t>
            </a:r>
            <a:r>
              <a:rPr lang="en-US" sz="4000" dirty="0" err="1" smtClean="0">
                <a:cs typeface="B Yagut" pitchFamily="2" charset="-78"/>
              </a:rPr>
              <a:t>SPOt</a:t>
            </a:r>
            <a:endParaRPr lang="fa-IR" sz="4000" dirty="0" smtClean="0">
              <a:cs typeface="B Yagut" pitchFamily="2" charset="-78"/>
            </a:endParaRPr>
          </a:p>
        </p:txBody>
      </p:sp>
      <p:sp>
        <p:nvSpPr>
          <p:cNvPr id="23555" name="Content Placeholder 2"/>
          <p:cNvSpPr>
            <a:spLocks noGrp="1"/>
          </p:cNvSpPr>
          <p:nvPr>
            <p:ph idx="1"/>
          </p:nvPr>
        </p:nvSpPr>
        <p:spPr/>
        <p:txBody>
          <a:bodyPr>
            <a:normAutofit/>
          </a:bodyPr>
          <a:lstStyle/>
          <a:p>
            <a:pPr algn="r">
              <a:lnSpc>
                <a:spcPct val="150000"/>
              </a:lnSpc>
              <a:buNone/>
            </a:pPr>
            <a:r>
              <a:rPr lang="fa-IR" sz="2400" dirty="0" smtClean="0">
                <a:cs typeface="B Yagut" pitchFamily="2" charset="-78"/>
              </a:rPr>
              <a:t>از نظر التور عبارت است از منطقه یا محدوده جغرافیایی(به عنوان مثال شهر ،یا مناطق تقسیم بندی شده از نظر اداری یا تقسیم بندی شده در حوزه سلامت ) که شرایط محیطی، فرهنگی و یا اجتماعی –اقتصادی انتقال وبا را تسهیل می کند و به صورت دائم وتناوب منظم موارد بیماری وبا در این مناطق مشاهده و گزارش می شود  واین مناطق نقش مهمی در انتاشار بیماری به مناطق دیگر را دارند .</a:t>
            </a:r>
          </a:p>
        </p:txBody>
      </p:sp>
      <p:pic>
        <p:nvPicPr>
          <p:cNvPr id="4" name="~PP1724.WAV">
            <a:hlinkClick r:id="" action="ppaction://media"/>
          </p:cNvPr>
          <p:cNvPicPr>
            <a:picLocks noRot="1" noChangeAspect="1"/>
          </p:cNvPicPr>
          <p:nvPr>
            <a:wavAudioFile r:embed="rId1" name="~PP1724.WAV"/>
          </p:nvPr>
        </p:nvPicPr>
        <p:blipFill>
          <a:blip r:embed="rId3"/>
          <a:stretch>
            <a:fillRect/>
          </a:stretch>
        </p:blipFill>
        <p:spPr>
          <a:xfrm>
            <a:off x="8696325" y="6410325"/>
            <a:ext cx="304800" cy="304800"/>
          </a:xfrm>
          <a:prstGeom prst="rect">
            <a:avLst/>
          </a:prstGeom>
        </p:spPr>
      </p:pic>
    </p:spTree>
  </p:cSld>
  <p:clrMapOvr>
    <a:masterClrMapping/>
  </p:clrMapOvr>
  <p:transition advTm="36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fa-IR" sz="4000" b="1" dirty="0" smtClean="0">
                <a:cs typeface="B Yagut" pitchFamily="2" charset="-78"/>
              </a:rPr>
              <a:t>طغیان وبا</a:t>
            </a:r>
          </a:p>
        </p:txBody>
      </p:sp>
      <p:sp>
        <p:nvSpPr>
          <p:cNvPr id="24579" name="Content Placeholder 2"/>
          <p:cNvSpPr>
            <a:spLocks noGrp="1"/>
          </p:cNvSpPr>
          <p:nvPr>
            <p:ph idx="1"/>
          </p:nvPr>
        </p:nvSpPr>
        <p:spPr/>
        <p:txBody>
          <a:bodyPr>
            <a:normAutofit/>
          </a:bodyPr>
          <a:lstStyle/>
          <a:p>
            <a:pPr algn="r">
              <a:buNone/>
            </a:pPr>
            <a:r>
              <a:rPr lang="fa-IR" sz="2800" dirty="0" smtClean="0">
                <a:cs typeface="B Yagut" pitchFamily="2" charset="-78"/>
              </a:rPr>
              <a:t>وقوع حداقل یک مورد تائید شده و با همراه مستندات مبنی بر انتقال محلی بیماری به عنوان طغیان وبا در نظر گرفته میشود. </a:t>
            </a:r>
          </a:p>
          <a:p>
            <a:pPr algn="r">
              <a:buNone/>
            </a:pPr>
            <a:r>
              <a:rPr lang="fa-IR" sz="2800" dirty="0" smtClean="0">
                <a:cs typeface="B Yagut" pitchFamily="2" charset="-78"/>
              </a:rPr>
              <a:t>*در مناطقی که انتقال موارد بیماری به طور پایدار در تمام طول سال رخ می دهدافزایش غیر منتظره از نظر (تعدادیا زمان ) موارد مشکوک به وبا طی 2هفته متوالی در صورتی که تعدادی از این موارد دارای تائید آزمایشگاهی باشند طغیان وبا خواهد بود.</a:t>
            </a:r>
          </a:p>
          <a:p>
            <a:pPr algn="r">
              <a:buNone/>
            </a:pPr>
            <a:r>
              <a:rPr lang="fa-IR" sz="2800" dirty="0" smtClean="0">
                <a:cs typeface="B Yagut" pitchFamily="2" charset="-78"/>
              </a:rPr>
              <a:t>*در چنین شرایطی باید با انجام اقدامات مازاد پاسخ دهی و کنترل طغیان  افزایش موارد بیماری بدرستی ارزیابی شوند</a:t>
            </a:r>
            <a:r>
              <a:rPr lang="fa-IR" dirty="0" smtClean="0">
                <a:cs typeface="B Yagut" pitchFamily="2" charset="-78"/>
              </a:rPr>
              <a:t>.</a:t>
            </a:r>
          </a:p>
        </p:txBody>
      </p:sp>
      <p:pic>
        <p:nvPicPr>
          <p:cNvPr id="5" name="~PP1676.WAV">
            <a:hlinkClick r:id="" action="ppaction://media"/>
          </p:cNvPr>
          <p:cNvPicPr>
            <a:picLocks noRot="1" noChangeAspect="1"/>
          </p:cNvPicPr>
          <p:nvPr>
            <a:wavAudioFile r:embed="rId1" name="~PP1676.WAV"/>
          </p:nvPr>
        </p:nvPicPr>
        <p:blipFill>
          <a:blip r:embed="rId3"/>
          <a:stretch>
            <a:fillRect/>
          </a:stretch>
        </p:blipFill>
        <p:spPr>
          <a:xfrm>
            <a:off x="8696325" y="6410325"/>
            <a:ext cx="304800" cy="304800"/>
          </a:xfrm>
          <a:prstGeom prst="rect">
            <a:avLst/>
          </a:prstGeom>
        </p:spPr>
      </p:pic>
    </p:spTree>
  </p:cSld>
  <p:clrMapOvr>
    <a:masterClrMapping/>
  </p:clrMapOvr>
  <p:transition advTm="50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fa-IR" sz="4000" b="1" dirty="0" smtClean="0">
                <a:cs typeface="B Yagut" pitchFamily="2" charset="-78"/>
              </a:rPr>
              <a:t>هشدار وبا </a:t>
            </a:r>
          </a:p>
        </p:txBody>
      </p:sp>
      <p:sp>
        <p:nvSpPr>
          <p:cNvPr id="25603" name="Content Placeholder 2"/>
          <p:cNvSpPr>
            <a:spLocks noGrp="1"/>
          </p:cNvSpPr>
          <p:nvPr>
            <p:ph idx="1"/>
          </p:nvPr>
        </p:nvSpPr>
        <p:spPr/>
        <p:txBody>
          <a:bodyPr>
            <a:normAutofit lnSpcReduction="10000"/>
          </a:bodyPr>
          <a:lstStyle/>
          <a:p>
            <a:pPr algn="r">
              <a:lnSpc>
                <a:spcPct val="150000"/>
              </a:lnSpc>
              <a:buNone/>
            </a:pPr>
            <a:r>
              <a:rPr lang="fa-IR" sz="2400" dirty="0" smtClean="0">
                <a:cs typeface="B Yagut" pitchFamily="2" charset="-78"/>
              </a:rPr>
              <a:t>هشدار وبا عبارتست از شناسایی 2مورد یا بیشتر فرد با سن بالای 5سال یا یا بالاتر (مرتبط از نظرزمانی و مکانی)مبتلا به اسهال حاد آبکی همراه با کم آبی شدید یا مرگ ناشی از اسهال حاد آبکی از همان مناطق به فاصله زمانی یک هفته از یکدیگر</a:t>
            </a:r>
          </a:p>
          <a:p>
            <a:pPr algn="r">
              <a:lnSpc>
                <a:spcPct val="150000"/>
              </a:lnSpc>
              <a:buNone/>
            </a:pPr>
            <a:r>
              <a:rPr lang="fa-IR" sz="2400" dirty="0" smtClean="0">
                <a:cs typeface="B Yagut" pitchFamily="2" charset="-78"/>
              </a:rPr>
              <a:t> یا یک مورد مرگ ناشی از اسهال حاد آبکی شدید در یک فرد حداقل 5ساله</a:t>
            </a:r>
          </a:p>
          <a:p>
            <a:pPr algn="r">
              <a:lnSpc>
                <a:spcPct val="150000"/>
              </a:lnSpc>
              <a:buNone/>
            </a:pPr>
            <a:r>
              <a:rPr lang="fa-IR" sz="2400" dirty="0" smtClean="0">
                <a:cs typeface="B Yagut" pitchFamily="2" charset="-78"/>
              </a:rPr>
              <a:t>یا یک مورد اسهال حاد آبکی با تست تشخیص سریع مثبت از نظر کلرا در منطقه ای از جمله مناطق در خطر گسترش بیماری ناشی از از طغیان اخیر )که هنوز مورد قطعی وبا کشف نشده است.</a:t>
            </a:r>
          </a:p>
        </p:txBody>
      </p:sp>
      <p:pic>
        <p:nvPicPr>
          <p:cNvPr id="5" name="~PP2074.WAV">
            <a:hlinkClick r:id="" action="ppaction://media"/>
          </p:cNvPr>
          <p:cNvPicPr>
            <a:picLocks noRot="1" noChangeAspect="1"/>
          </p:cNvPicPr>
          <p:nvPr>
            <a:wavAudioFile r:embed="rId1" name="~PP2074.WAV"/>
          </p:nvPr>
        </p:nvPicPr>
        <p:blipFill>
          <a:blip r:embed="rId3"/>
          <a:stretch>
            <a:fillRect/>
          </a:stretch>
        </p:blipFill>
        <p:spPr>
          <a:xfrm>
            <a:off x="8696325" y="6410325"/>
            <a:ext cx="304800" cy="304800"/>
          </a:xfrm>
          <a:prstGeom prst="rect">
            <a:avLst/>
          </a:prstGeom>
        </p:spPr>
      </p:pic>
    </p:spTree>
  </p:cSld>
  <p:clrMapOvr>
    <a:masterClrMapping/>
  </p:clrMapOvr>
  <p:transition advTm="51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fa-IR" sz="4000" b="1" dirty="0" smtClean="0">
                <a:cs typeface="B Yagut" pitchFamily="2" charset="-78"/>
              </a:rPr>
              <a:t>حذف وبا</a:t>
            </a:r>
          </a:p>
        </p:txBody>
      </p:sp>
      <p:sp>
        <p:nvSpPr>
          <p:cNvPr id="26627" name="Content Placeholder 2"/>
          <p:cNvSpPr>
            <a:spLocks noGrp="1"/>
          </p:cNvSpPr>
          <p:nvPr>
            <p:ph idx="1"/>
          </p:nvPr>
        </p:nvSpPr>
        <p:spPr/>
        <p:txBody>
          <a:bodyPr>
            <a:normAutofit/>
          </a:bodyPr>
          <a:lstStyle/>
          <a:p>
            <a:pPr algn="r">
              <a:lnSpc>
                <a:spcPct val="200000"/>
              </a:lnSpc>
              <a:buNone/>
            </a:pPr>
            <a:r>
              <a:rPr lang="fa-IR" sz="2800" dirty="0" smtClean="0">
                <a:cs typeface="B Yagut" pitchFamily="2" charset="-78"/>
              </a:rPr>
              <a:t>هر کشوری که حداقل 3سال متوالی هیچ مورد قطعی وبا ناشی از انتقال محلی بیماری نداشته باشد و دارای نظام مراقبت اپیدمیولوژیک و آزمایشگاهی کارآمدی باشد که قادربه شناسایی و تایید موارد وبا است به مرحله خذف کلرا دست یافته است</a:t>
            </a:r>
          </a:p>
        </p:txBody>
      </p:sp>
      <p:pic>
        <p:nvPicPr>
          <p:cNvPr id="4" name="~PP1253.WAV">
            <a:hlinkClick r:id="" action="ppaction://media"/>
          </p:cNvPr>
          <p:cNvPicPr>
            <a:picLocks noRot="1" noChangeAspect="1"/>
          </p:cNvPicPr>
          <p:nvPr>
            <a:wavAudioFile r:embed="rId1" name="~PP1253.WAV"/>
          </p:nvPr>
        </p:nvPicPr>
        <p:blipFill>
          <a:blip r:embed="rId3"/>
          <a:stretch>
            <a:fillRect/>
          </a:stretch>
        </p:blipFill>
        <p:spPr>
          <a:xfrm>
            <a:off x="8696325" y="6410325"/>
            <a:ext cx="304800" cy="304800"/>
          </a:xfrm>
          <a:prstGeom prst="rect">
            <a:avLst/>
          </a:prstGeom>
        </p:spPr>
      </p:pic>
    </p:spTree>
  </p:cSld>
  <p:clrMapOvr>
    <a:masterClrMapping/>
  </p:clrMapOvr>
  <p:transition advTm="22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28625" y="285750"/>
            <a:ext cx="8229600" cy="1143000"/>
          </a:xfrm>
        </p:spPr>
        <p:txBody>
          <a:bodyPr>
            <a:normAutofit/>
          </a:bodyPr>
          <a:lstStyle/>
          <a:p>
            <a:r>
              <a:rPr lang="fa-IR" sz="4000" b="1" dirty="0" smtClean="0">
                <a:cs typeface="B Yagut" pitchFamily="2" charset="-78"/>
              </a:rPr>
              <a:t>تهیه نمونه التور </a:t>
            </a:r>
          </a:p>
        </p:txBody>
      </p:sp>
      <p:sp>
        <p:nvSpPr>
          <p:cNvPr id="27651" name="Content Placeholder 2"/>
          <p:cNvSpPr>
            <a:spLocks noGrp="1"/>
          </p:cNvSpPr>
          <p:nvPr>
            <p:ph idx="1"/>
          </p:nvPr>
        </p:nvSpPr>
        <p:spPr/>
        <p:txBody>
          <a:bodyPr/>
          <a:lstStyle/>
          <a:p>
            <a:pPr algn="r">
              <a:lnSpc>
                <a:spcPct val="150000"/>
              </a:lnSpc>
              <a:buFont typeface="Arial" pitchFamily="34" charset="0"/>
              <a:buNone/>
            </a:pPr>
            <a:r>
              <a:rPr lang="fa-IR" sz="2400" dirty="0" smtClean="0">
                <a:cs typeface="B Yagut" pitchFamily="2" charset="-78"/>
              </a:rPr>
              <a:t>    هنگامی که بیماراسهال به خانه بهداشت یا مرکز جامع خدمات سلامت مراجعه می کند. توسط بهورز یا کاردان آزمایشگاه و یا بهیار مرکز نمونه سواپ رکتال تهیه شود ،که برای انجام این کار ابتدا وسایل زیر را در خانه بهداشت یا مرکز جامع خدمات سلامت  داشته باشد .</a:t>
            </a:r>
          </a:p>
          <a:p>
            <a:pPr algn="r">
              <a:lnSpc>
                <a:spcPct val="150000"/>
              </a:lnSpc>
              <a:buFont typeface="Arial" pitchFamily="34" charset="0"/>
              <a:buNone/>
            </a:pPr>
            <a:r>
              <a:rPr lang="fa-IR" sz="2400" b="1" dirty="0" smtClean="0">
                <a:solidFill>
                  <a:srgbClr val="FF0000"/>
                </a:solidFill>
                <a:cs typeface="B Yagut" pitchFamily="2" charset="-78"/>
              </a:rPr>
              <a:t>وسایل مورد نیاز جهت نمونه برداری</a:t>
            </a:r>
          </a:p>
          <a:p>
            <a:pPr algn="r">
              <a:lnSpc>
                <a:spcPct val="150000"/>
              </a:lnSpc>
              <a:buFont typeface="Arial" pitchFamily="34" charset="0"/>
              <a:buNone/>
            </a:pPr>
            <a:r>
              <a:rPr lang="fa-IR" sz="2400" dirty="0" smtClean="0">
                <a:cs typeface="B Yagut" pitchFamily="2" charset="-78"/>
              </a:rPr>
              <a:t>- محیط کاری بلر-سواپ - فرم نمونه برداری التور4- کلمن مخصوص حمل نمونه </a:t>
            </a:r>
            <a:endParaRPr lang="en-US" sz="2400" dirty="0" smtClean="0">
              <a:cs typeface="B Yagut" pitchFamily="2" charset="-78"/>
            </a:endParaRPr>
          </a:p>
          <a:p>
            <a:pPr algn="r">
              <a:lnSpc>
                <a:spcPct val="150000"/>
              </a:lnSpc>
            </a:pPr>
            <a:endParaRPr lang="fa-IR" sz="2400" dirty="0" smtClean="0">
              <a:cs typeface="B Yagut" pitchFamily="2" charset="-78"/>
            </a:endParaRPr>
          </a:p>
        </p:txBody>
      </p:sp>
      <p:pic>
        <p:nvPicPr>
          <p:cNvPr id="5" name="~PP2784.WAV">
            <a:hlinkClick r:id="" action="ppaction://media"/>
          </p:cNvPr>
          <p:cNvPicPr>
            <a:picLocks noRot="1" noChangeAspect="1"/>
          </p:cNvPicPr>
          <p:nvPr>
            <a:wavAudioFile r:embed="rId1" name="~PP2784.WAV"/>
          </p:nvPr>
        </p:nvPicPr>
        <p:blipFill>
          <a:blip r:embed="rId3"/>
          <a:stretch>
            <a:fillRect/>
          </a:stretch>
        </p:blipFill>
        <p:spPr>
          <a:xfrm>
            <a:off x="8696325" y="6410325"/>
            <a:ext cx="304800" cy="304800"/>
          </a:xfrm>
          <a:prstGeom prst="rect">
            <a:avLst/>
          </a:prstGeom>
        </p:spPr>
      </p:pic>
    </p:spTree>
  </p:cSld>
  <p:clrMapOvr>
    <a:masterClrMapping/>
  </p:clrMapOvr>
  <p:transition advTm="30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fa-IR" sz="4000" b="1" dirty="0" smtClean="0">
                <a:cs typeface="B Yagut" pitchFamily="2" charset="-78"/>
              </a:rPr>
              <a:t>بهترین زمان نمونه گیری </a:t>
            </a:r>
          </a:p>
        </p:txBody>
      </p:sp>
      <p:sp>
        <p:nvSpPr>
          <p:cNvPr id="28675" name="Content Placeholder 2"/>
          <p:cNvSpPr>
            <a:spLocks noGrp="1"/>
          </p:cNvSpPr>
          <p:nvPr>
            <p:ph idx="1"/>
          </p:nvPr>
        </p:nvSpPr>
        <p:spPr>
          <a:xfrm>
            <a:off x="457200" y="1371600"/>
            <a:ext cx="8229600" cy="4754563"/>
          </a:xfrm>
        </p:spPr>
        <p:txBody>
          <a:bodyPr/>
          <a:lstStyle/>
          <a:p>
            <a:pPr algn="r">
              <a:lnSpc>
                <a:spcPct val="200000"/>
              </a:lnSpc>
              <a:buFont typeface="Arial" pitchFamily="34" charset="0"/>
              <a:buNone/>
            </a:pPr>
            <a:r>
              <a:rPr lang="fa-IR" sz="2800" dirty="0" smtClean="0">
                <a:cs typeface="B Yagut" pitchFamily="2" charset="-78"/>
              </a:rPr>
              <a:t>نمونه گیری بهتر است در 2-1روز اول </a:t>
            </a:r>
            <a:r>
              <a:rPr lang="ar-SA" sz="2800" dirty="0" smtClean="0">
                <a:cs typeface="B Yagut" pitchFamily="2" charset="-78"/>
              </a:rPr>
              <a:t>كه عامل بيماريزا به تعداد بيشتري در مدفوع وجود دارد</a:t>
            </a:r>
            <a:r>
              <a:rPr lang="fa-IR" sz="2800" dirty="0" smtClean="0">
                <a:cs typeface="B Yagut" pitchFamily="2" charset="-78"/>
              </a:rPr>
              <a:t> انجام شود. و درضمن بررسی شود که درمان آنتی بیوتیکی انجام نشود.</a:t>
            </a:r>
            <a:endParaRPr lang="fa-IR" dirty="0" smtClean="0">
              <a:cs typeface="B Yagut" pitchFamily="2" charset="-78"/>
            </a:endParaRPr>
          </a:p>
          <a:p>
            <a:pPr algn="r">
              <a:lnSpc>
                <a:spcPct val="200000"/>
              </a:lnSpc>
              <a:buFont typeface="Arial" pitchFamily="34" charset="0"/>
              <a:buNone/>
            </a:pPr>
            <a:r>
              <a:rPr lang="fa-IR" sz="2800" dirty="0" smtClean="0">
                <a:cs typeface="B Yagut" pitchFamily="2" charset="-78"/>
              </a:rPr>
              <a:t>       </a:t>
            </a:r>
            <a:r>
              <a:rPr lang="fa-IR" sz="2800" dirty="0" smtClean="0">
                <a:solidFill>
                  <a:srgbClr val="FF0000"/>
                </a:solidFill>
                <a:cs typeface="B Yagut" pitchFamily="2" charset="-78"/>
              </a:rPr>
              <a:t>( بیش از 4 روز از شروع بیماری نگذشته باشد</a:t>
            </a:r>
            <a:r>
              <a:rPr lang="fa-IR" sz="2800" dirty="0" smtClean="0">
                <a:cs typeface="B Yagut" pitchFamily="2" charset="-78"/>
              </a:rPr>
              <a:t>)</a:t>
            </a:r>
            <a:endParaRPr lang="fa-IR" sz="4000" dirty="0" smtClean="0">
              <a:cs typeface="B Yagut" pitchFamily="2" charset="-78"/>
            </a:endParaRPr>
          </a:p>
          <a:p>
            <a:pPr algn="r">
              <a:lnSpc>
                <a:spcPct val="200000"/>
              </a:lnSpc>
            </a:pPr>
            <a:endParaRPr lang="fa-IR" sz="2800" dirty="0" smtClean="0">
              <a:cs typeface="B Yagut" pitchFamily="2" charset="-78"/>
            </a:endParaRPr>
          </a:p>
          <a:p>
            <a:pPr algn="r">
              <a:lnSpc>
                <a:spcPct val="200000"/>
              </a:lnSpc>
            </a:pPr>
            <a:endParaRPr lang="fa-IR" dirty="0" smtClean="0">
              <a:cs typeface="B Yagut" pitchFamily="2" charset="-78"/>
            </a:endParaRPr>
          </a:p>
        </p:txBody>
      </p:sp>
      <p:pic>
        <p:nvPicPr>
          <p:cNvPr id="5" name="~PP2507.WAV">
            <a:hlinkClick r:id="" action="ppaction://media"/>
          </p:cNvPr>
          <p:cNvPicPr>
            <a:picLocks noRot="1" noChangeAspect="1"/>
          </p:cNvPicPr>
          <p:nvPr>
            <a:wavAudioFile r:embed="rId1" name="~PP2507.WAV"/>
          </p:nvPr>
        </p:nvPicPr>
        <p:blipFill>
          <a:blip r:embed="rId3"/>
          <a:stretch>
            <a:fillRect/>
          </a:stretch>
        </p:blipFill>
        <p:spPr>
          <a:xfrm>
            <a:off x="8696325" y="6410325"/>
            <a:ext cx="304800" cy="304800"/>
          </a:xfrm>
          <a:prstGeom prst="rect">
            <a:avLst/>
          </a:prstGeom>
        </p:spPr>
      </p:pic>
    </p:spTree>
  </p:cSld>
  <p:clrMapOvr>
    <a:masterClrMapping/>
  </p:clrMapOvr>
  <p:transition advTm="20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eaLnBrk="1" hangingPunct="1"/>
            <a:r>
              <a:rPr lang="fa-IR" sz="4000" dirty="0" smtClean="0">
                <a:cs typeface="B Yagut" pitchFamily="2" charset="-78"/>
              </a:rPr>
              <a:t>مشخصات سند</a:t>
            </a:r>
          </a:p>
        </p:txBody>
      </p:sp>
      <p:sp>
        <p:nvSpPr>
          <p:cNvPr id="3075" name="Content Placeholder 2"/>
          <p:cNvSpPr>
            <a:spLocks noGrp="1"/>
          </p:cNvSpPr>
          <p:nvPr>
            <p:ph idx="1"/>
          </p:nvPr>
        </p:nvSpPr>
        <p:spPr>
          <a:xfrm>
            <a:off x="4427538" y="1643063"/>
            <a:ext cx="4402137" cy="4233862"/>
          </a:xfrm>
        </p:spPr>
        <p:txBody>
          <a:bodyPr>
            <a:normAutofit lnSpcReduction="10000"/>
          </a:bodyPr>
          <a:lstStyle/>
          <a:p>
            <a:pPr algn="r" eaLnBrk="1" hangingPunct="1">
              <a:buFont typeface="Arial" pitchFamily="34" charset="0"/>
              <a:buNone/>
            </a:pPr>
            <a:r>
              <a:rPr lang="fa-IR" sz="2400" b="1" dirty="0" smtClean="0">
                <a:cs typeface="B Yagut" pitchFamily="2" charset="-78"/>
              </a:rPr>
              <a:t>مشخصات بسته آموزشی</a:t>
            </a:r>
          </a:p>
          <a:p>
            <a:pPr algn="r" eaLnBrk="1" hangingPunct="1">
              <a:buFont typeface="Arial" pitchFamily="34" charset="0"/>
              <a:buNone/>
            </a:pPr>
            <a:endParaRPr lang="fa-IR" sz="2400" dirty="0" smtClean="0">
              <a:cs typeface="B Yagut" pitchFamily="2" charset="-78"/>
            </a:endParaRPr>
          </a:p>
          <a:p>
            <a:pPr algn="r" eaLnBrk="1" hangingPunct="1">
              <a:buFont typeface="Arial" pitchFamily="34" charset="0"/>
              <a:buNone/>
            </a:pPr>
            <a:r>
              <a:rPr lang="fa-IR" sz="2400" dirty="0" smtClean="0">
                <a:cs typeface="B Yagut" pitchFamily="2" charset="-78"/>
              </a:rPr>
              <a:t>حیطه درس: بیماری های واگیر</a:t>
            </a:r>
          </a:p>
          <a:p>
            <a:pPr algn="r" eaLnBrk="1" hangingPunct="1">
              <a:buFont typeface="Arial" pitchFamily="34" charset="0"/>
              <a:buNone/>
            </a:pPr>
            <a:r>
              <a:rPr lang="fa-IR" sz="2400" dirty="0" smtClean="0">
                <a:cs typeface="B Yagut" pitchFamily="2" charset="-78"/>
              </a:rPr>
              <a:t>تاریخ اخرین بازنگری15تیر1399</a:t>
            </a:r>
          </a:p>
          <a:p>
            <a:pPr algn="r" eaLnBrk="1" hangingPunct="1">
              <a:buFont typeface="Arial" pitchFamily="34" charset="0"/>
              <a:buNone/>
            </a:pPr>
            <a:r>
              <a:rPr lang="fa-IR" sz="2400" dirty="0" smtClean="0">
                <a:cs typeface="B Yagut" pitchFamily="2" charset="-78"/>
              </a:rPr>
              <a:t>نوبت تهیه:2</a:t>
            </a:r>
          </a:p>
          <a:p>
            <a:pPr algn="r" eaLnBrk="1" hangingPunct="1">
              <a:buFont typeface="Arial" pitchFamily="34" charset="0"/>
              <a:buNone/>
            </a:pPr>
            <a:r>
              <a:rPr lang="fa-IR" sz="2800" dirty="0" smtClean="0">
                <a:solidFill>
                  <a:srgbClr val="000000"/>
                </a:solidFill>
                <a:cs typeface="B Yagut" pitchFamily="2" charset="-78"/>
              </a:rPr>
              <a:t>نام فایل:</a:t>
            </a:r>
          </a:p>
          <a:p>
            <a:pPr algn="r" eaLnBrk="1" hangingPunct="1">
              <a:buFont typeface="Arial" pitchFamily="34" charset="0"/>
              <a:buNone/>
            </a:pPr>
            <a:r>
              <a:rPr lang="fa-IR" sz="2400" dirty="0" smtClean="0">
                <a:cs typeface="B Yagut" pitchFamily="2" charset="-78"/>
              </a:rPr>
              <a:t> </a:t>
            </a:r>
            <a:r>
              <a:rPr lang="en-US" sz="2000" dirty="0" smtClean="0">
                <a:solidFill>
                  <a:srgbClr val="000000"/>
                </a:solidFill>
                <a:cs typeface="B Yagut" pitchFamily="2" charset="-78"/>
              </a:rPr>
              <a:t>CD-</a:t>
            </a:r>
            <a:r>
              <a:rPr lang="en-US" sz="2000" dirty="0" err="1" smtClean="0">
                <a:solidFill>
                  <a:srgbClr val="000000"/>
                </a:solidFill>
                <a:cs typeface="B Yagut" pitchFamily="2" charset="-78"/>
              </a:rPr>
              <a:t>ashnayi</a:t>
            </a:r>
            <a:r>
              <a:rPr lang="en-US" sz="2000" dirty="0" smtClean="0">
                <a:solidFill>
                  <a:srgbClr val="000000"/>
                </a:solidFill>
                <a:cs typeface="B Yagut" pitchFamily="2" charset="-78"/>
              </a:rPr>
              <a:t>-</a:t>
            </a:r>
            <a:r>
              <a:rPr lang="en-US" sz="2000" dirty="0" err="1" smtClean="0">
                <a:solidFill>
                  <a:srgbClr val="000000"/>
                </a:solidFill>
                <a:cs typeface="B Yagut" pitchFamily="2" charset="-78"/>
              </a:rPr>
              <a:t>ba</a:t>
            </a:r>
            <a:r>
              <a:rPr lang="en-US" sz="2000" dirty="0" smtClean="0">
                <a:solidFill>
                  <a:srgbClr val="000000"/>
                </a:solidFill>
                <a:cs typeface="B Yagut" pitchFamily="2" charset="-78"/>
              </a:rPr>
              <a:t>-</a:t>
            </a:r>
            <a:r>
              <a:rPr lang="en-US" sz="2000" dirty="0" err="1" smtClean="0">
                <a:solidFill>
                  <a:srgbClr val="000000"/>
                </a:solidFill>
                <a:cs typeface="B Yagut" pitchFamily="2" charset="-78"/>
              </a:rPr>
              <a:t>bimariye</a:t>
            </a:r>
            <a:r>
              <a:rPr lang="en-US" sz="2000" dirty="0" smtClean="0">
                <a:solidFill>
                  <a:srgbClr val="000000"/>
                </a:solidFill>
                <a:cs typeface="B Yagut" pitchFamily="2" charset="-78"/>
              </a:rPr>
              <a:t>-</a:t>
            </a:r>
            <a:r>
              <a:rPr lang="en-US" sz="2000" dirty="0" err="1" smtClean="0">
                <a:cs typeface="Arial" pitchFamily="34" charset="0"/>
              </a:rPr>
              <a:t>Vibrio</a:t>
            </a:r>
            <a:r>
              <a:rPr lang="en-US" sz="2000" dirty="0" smtClean="0">
                <a:cs typeface="Arial" pitchFamily="34" charset="0"/>
              </a:rPr>
              <a:t> </a:t>
            </a:r>
            <a:r>
              <a:rPr lang="en-US" sz="2000" dirty="0" err="1" smtClean="0">
                <a:cs typeface="Arial" pitchFamily="34" charset="0"/>
              </a:rPr>
              <a:t>cholerae</a:t>
            </a:r>
            <a:r>
              <a:rPr lang="en-US" sz="2000" dirty="0" smtClean="0">
                <a:cs typeface="Arial" pitchFamily="34" charset="0"/>
              </a:rPr>
              <a:t> </a:t>
            </a:r>
            <a:r>
              <a:rPr lang="en-US" sz="2000" dirty="0" smtClean="0">
                <a:solidFill>
                  <a:srgbClr val="000000"/>
                </a:solidFill>
                <a:cs typeface="B Yagut" pitchFamily="2" charset="-78"/>
              </a:rPr>
              <a:t>–</a:t>
            </a:r>
            <a:r>
              <a:rPr lang="en-US" sz="1600" b="1" dirty="0" smtClean="0">
                <a:solidFill>
                  <a:srgbClr val="000000"/>
                </a:solidFill>
                <a:cs typeface="B Yagut" pitchFamily="2" charset="-78"/>
              </a:rPr>
              <a:t>edi2</a:t>
            </a:r>
            <a:endParaRPr lang="fa-IR" sz="1800" b="1" dirty="0" smtClean="0">
              <a:cs typeface="B Yagut" pitchFamily="2" charset="-78"/>
            </a:endParaRPr>
          </a:p>
          <a:p>
            <a:pPr algn="r" eaLnBrk="1" hangingPunct="1">
              <a:buFont typeface="Arial" pitchFamily="34" charset="0"/>
              <a:buNone/>
            </a:pPr>
            <a:r>
              <a:rPr lang="fa-IR" sz="2800" dirty="0" smtClean="0">
                <a:cs typeface="B Yagut" pitchFamily="2" charset="-78"/>
              </a:rPr>
              <a:t>        </a:t>
            </a:r>
            <a:r>
              <a:rPr lang="fa-IR" sz="2000" dirty="0" smtClean="0">
                <a:cs typeface="B Yagut" pitchFamily="2" charset="-78"/>
              </a:rPr>
              <a:t>                                                           </a:t>
            </a:r>
            <a:r>
              <a:rPr lang="en-US" sz="2000" dirty="0" smtClean="0">
                <a:cs typeface="B Yagut" pitchFamily="2" charset="-78"/>
              </a:rPr>
              <a:t>            </a:t>
            </a:r>
            <a:r>
              <a:rPr lang="fa-IR" sz="2000" dirty="0" smtClean="0">
                <a:cs typeface="B Yagut" pitchFamily="2" charset="-78"/>
              </a:rPr>
              <a:t> </a:t>
            </a:r>
            <a:endParaRPr lang="en-US" sz="2000" dirty="0" smtClean="0">
              <a:cs typeface="B Yagut" pitchFamily="2" charset="-78"/>
            </a:endParaRPr>
          </a:p>
          <a:p>
            <a:pPr algn="r" eaLnBrk="1" hangingPunct="1"/>
            <a:endParaRPr lang="fa-IR" sz="2000" dirty="0" smtClean="0">
              <a:cs typeface="B Yagut" pitchFamily="2" charset="-78"/>
            </a:endParaRPr>
          </a:p>
        </p:txBody>
      </p:sp>
      <p:sp>
        <p:nvSpPr>
          <p:cNvPr id="3076" name="Rectangle 5"/>
          <p:cNvSpPr>
            <a:spLocks noChangeArrowheads="1"/>
          </p:cNvSpPr>
          <p:nvPr/>
        </p:nvSpPr>
        <p:spPr bwMode="auto">
          <a:xfrm>
            <a:off x="500063" y="1357313"/>
            <a:ext cx="3786187" cy="3939540"/>
          </a:xfrm>
          <a:prstGeom prst="rect">
            <a:avLst/>
          </a:prstGeom>
          <a:noFill/>
          <a:ln w="9525">
            <a:noFill/>
            <a:miter lim="800000"/>
            <a:headEnd/>
            <a:tailEnd/>
          </a:ln>
        </p:spPr>
        <p:txBody>
          <a:bodyPr>
            <a:spAutoFit/>
          </a:bodyPr>
          <a:lstStyle/>
          <a:p>
            <a:pPr algn="r"/>
            <a:endParaRPr lang="fa-IR" dirty="0">
              <a:solidFill>
                <a:srgbClr val="000000"/>
              </a:solidFill>
              <a:latin typeface="Calibri" pitchFamily="34" charset="0"/>
              <a:cs typeface="B Yagut" pitchFamily="2" charset="-78"/>
            </a:endParaRPr>
          </a:p>
          <a:p>
            <a:pPr algn="r"/>
            <a:r>
              <a:rPr lang="en-US" dirty="0">
                <a:solidFill>
                  <a:srgbClr val="000000"/>
                </a:solidFill>
                <a:latin typeface="Calibri" pitchFamily="34" charset="0"/>
                <a:cs typeface="B Yagut" pitchFamily="2" charset="-78"/>
              </a:rPr>
              <a:t>      </a:t>
            </a:r>
            <a:r>
              <a:rPr lang="fa-IR" dirty="0">
                <a:solidFill>
                  <a:srgbClr val="000000"/>
                </a:solidFill>
                <a:latin typeface="Calibri" pitchFamily="34" charset="0"/>
                <a:cs typeface="B Yagut" pitchFamily="2" charset="-78"/>
              </a:rPr>
              <a:t> </a:t>
            </a:r>
            <a:r>
              <a:rPr lang="fa-IR" sz="2400" b="1" dirty="0">
                <a:solidFill>
                  <a:srgbClr val="000000"/>
                </a:solidFill>
                <a:latin typeface="Calibri" pitchFamily="34" charset="0"/>
                <a:cs typeface="B Yagut" pitchFamily="2" charset="-78"/>
              </a:rPr>
              <a:t>مشخصات مدرس </a:t>
            </a:r>
            <a:endParaRPr lang="fa-IR" b="1" dirty="0">
              <a:solidFill>
                <a:srgbClr val="000000"/>
              </a:solidFill>
              <a:latin typeface="Calibri" pitchFamily="34" charset="0"/>
              <a:cs typeface="B Yagut" pitchFamily="2" charset="-78"/>
            </a:endParaRPr>
          </a:p>
          <a:p>
            <a:pPr algn="r"/>
            <a:endParaRPr lang="en-US" dirty="0">
              <a:solidFill>
                <a:srgbClr val="000000"/>
              </a:solidFill>
              <a:latin typeface="Calibri" pitchFamily="34" charset="0"/>
              <a:cs typeface="B Yagut" pitchFamily="2" charset="-78"/>
            </a:endParaRPr>
          </a:p>
          <a:p>
            <a:pPr algn="r"/>
            <a:endParaRPr lang="en-US" dirty="0">
              <a:solidFill>
                <a:srgbClr val="000000"/>
              </a:solidFill>
              <a:latin typeface="Calibri" pitchFamily="34" charset="0"/>
              <a:cs typeface="B Yagut" pitchFamily="2" charset="-78"/>
            </a:endParaRPr>
          </a:p>
          <a:p>
            <a:pPr algn="r"/>
            <a:r>
              <a:rPr lang="fa-IR" sz="2800" dirty="0">
                <a:solidFill>
                  <a:srgbClr val="000000"/>
                </a:solidFill>
                <a:latin typeface="Calibri" pitchFamily="34" charset="0"/>
                <a:cs typeface="B Yagut" pitchFamily="2" charset="-78"/>
              </a:rPr>
              <a:t>اله داد سپاهی</a:t>
            </a:r>
          </a:p>
          <a:p>
            <a:pPr algn="r"/>
            <a:r>
              <a:rPr lang="fa-IR" sz="2400" dirty="0">
                <a:solidFill>
                  <a:srgbClr val="000000"/>
                </a:solidFill>
                <a:latin typeface="Calibri" pitchFamily="34" charset="0"/>
                <a:cs typeface="B Yagut" pitchFamily="2" charset="-78"/>
              </a:rPr>
              <a:t>کارشناسی مدیریت پیشگیری و خدمات </a:t>
            </a:r>
            <a:r>
              <a:rPr lang="fa-IR" sz="2400" dirty="0" smtClean="0">
                <a:solidFill>
                  <a:srgbClr val="000000"/>
                </a:solidFill>
                <a:latin typeface="Calibri" pitchFamily="34" charset="0"/>
                <a:cs typeface="B Yagut" pitchFamily="2" charset="-78"/>
              </a:rPr>
              <a:t>بیماری ها</a:t>
            </a:r>
            <a:r>
              <a:rPr lang="en-US" sz="2400" dirty="0" smtClean="0">
                <a:solidFill>
                  <a:srgbClr val="000000"/>
                </a:solidFill>
                <a:latin typeface="Calibri" pitchFamily="34" charset="0"/>
                <a:cs typeface="B Yagut" pitchFamily="2" charset="-78"/>
              </a:rPr>
              <a:t>                                                         </a:t>
            </a:r>
            <a:endParaRPr lang="fa-IR" sz="2400" dirty="0">
              <a:solidFill>
                <a:srgbClr val="000000"/>
              </a:solidFill>
              <a:latin typeface="Calibri" pitchFamily="34" charset="0"/>
              <a:cs typeface="B Yagut" pitchFamily="2" charset="-78"/>
            </a:endParaRPr>
          </a:p>
          <a:p>
            <a:pPr algn="r"/>
            <a:r>
              <a:rPr lang="fa-IR" sz="2400" dirty="0">
                <a:solidFill>
                  <a:srgbClr val="000000"/>
                </a:solidFill>
                <a:latin typeface="Calibri" pitchFamily="34" charset="0"/>
                <a:cs typeface="B Yagut" pitchFamily="2" charset="-78"/>
              </a:rPr>
              <a:t>مربی</a:t>
            </a:r>
            <a:r>
              <a:rPr lang="en-US" sz="2400" dirty="0">
                <a:solidFill>
                  <a:srgbClr val="000000"/>
                </a:solidFill>
                <a:latin typeface="Calibri" pitchFamily="34" charset="0"/>
                <a:cs typeface="B Yagut" pitchFamily="2" charset="-78"/>
              </a:rPr>
              <a:t> </a:t>
            </a:r>
            <a:r>
              <a:rPr lang="fa-IR" sz="2400" dirty="0">
                <a:solidFill>
                  <a:srgbClr val="000000"/>
                </a:solidFill>
                <a:latin typeface="Calibri" pitchFamily="34" charset="0"/>
                <a:cs typeface="B Yagut" pitchFamily="2" charset="-78"/>
              </a:rPr>
              <a:t>مرکزآموزش بهورزی شهرستان سراوان-دانشگاه علوم پزشکی وخدمات بهداشتی درمانی زاهدان</a:t>
            </a:r>
            <a:endParaRPr lang="en-US" sz="2400" dirty="0">
              <a:solidFill>
                <a:srgbClr val="000000"/>
              </a:solidFill>
              <a:latin typeface="Calibri" pitchFamily="34" charset="0"/>
              <a:cs typeface="B Yagut" pitchFamily="2" charset="-78"/>
            </a:endParaRPr>
          </a:p>
        </p:txBody>
      </p:sp>
      <p:pic>
        <p:nvPicPr>
          <p:cNvPr id="3077" name="Picture 4" descr="E:\دکتر\کپی شنسنامه دکتر\11 001.jpg"/>
          <p:cNvPicPr>
            <a:picLocks noChangeAspect="1" noChangeArrowheads="1"/>
          </p:cNvPicPr>
          <p:nvPr/>
        </p:nvPicPr>
        <p:blipFill>
          <a:blip r:embed="rId3" cstate="print"/>
          <a:srcRect/>
          <a:stretch>
            <a:fillRect/>
          </a:stretch>
        </p:blipFill>
        <p:spPr bwMode="auto">
          <a:xfrm>
            <a:off x="214313" y="928688"/>
            <a:ext cx="1714500" cy="1714500"/>
          </a:xfrm>
          <a:prstGeom prst="rect">
            <a:avLst/>
          </a:prstGeom>
          <a:noFill/>
          <a:ln w="9525">
            <a:noFill/>
            <a:miter lim="800000"/>
            <a:headEnd/>
            <a:tailEnd/>
          </a:ln>
        </p:spPr>
      </p:pic>
      <p:pic>
        <p:nvPicPr>
          <p:cNvPr id="7" name="~PP1498.WAV">
            <a:hlinkClick r:id="" action="ppaction://media"/>
          </p:cNvPr>
          <p:cNvPicPr>
            <a:picLocks noRot="1" noChangeAspect="1"/>
          </p:cNvPicPr>
          <p:nvPr>
            <a:wavAudioFile r:embed="rId1" name="~PP1498.WAV"/>
          </p:nvPr>
        </p:nvPicPr>
        <p:blipFill>
          <a:blip r:embed="rId4"/>
          <a:stretch>
            <a:fillRect/>
          </a:stretch>
        </p:blipFill>
        <p:spPr>
          <a:xfrm>
            <a:off x="8696325" y="6410325"/>
            <a:ext cx="304800" cy="304800"/>
          </a:xfrm>
          <a:prstGeom prst="rect">
            <a:avLst/>
          </a:prstGeom>
        </p:spPr>
      </p:pic>
    </p:spTree>
  </p:cSld>
  <p:clrMapOvr>
    <a:masterClrMapping/>
  </p:clrMapOvr>
  <p:transition advTm="2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r>
              <a:rPr lang="fa-IR" sz="4000" b="1" dirty="0" smtClean="0">
                <a:cs typeface="B Yagut" pitchFamily="2" charset="-78"/>
              </a:rPr>
              <a:t>روش کار تهیه نمونه برداری التور</a:t>
            </a:r>
            <a:endParaRPr lang="fa-IR" sz="4000" dirty="0" smtClean="0">
              <a:cs typeface="B Yagut" pitchFamily="2" charset="-78"/>
            </a:endParaRPr>
          </a:p>
        </p:txBody>
      </p:sp>
      <p:sp>
        <p:nvSpPr>
          <p:cNvPr id="3" name="Content Placeholder 2"/>
          <p:cNvSpPr>
            <a:spLocks noGrp="1"/>
          </p:cNvSpPr>
          <p:nvPr>
            <p:ph idx="1"/>
          </p:nvPr>
        </p:nvSpPr>
        <p:spPr>
          <a:xfrm>
            <a:off x="457200" y="1285875"/>
            <a:ext cx="8229600" cy="4840288"/>
          </a:xfrm>
        </p:spPr>
        <p:txBody>
          <a:bodyPr>
            <a:normAutofit/>
          </a:bodyPr>
          <a:lstStyle/>
          <a:p>
            <a:pPr algn="r">
              <a:lnSpc>
                <a:spcPct val="150000"/>
              </a:lnSpc>
              <a:buFont typeface="Arial" pitchFamily="34" charset="0"/>
              <a:buNone/>
              <a:defRPr/>
            </a:pPr>
            <a:r>
              <a:rPr lang="fa-IR" sz="2000" dirty="0" smtClean="0">
                <a:cs typeface="B Yagut" pitchFamily="2" charset="-78"/>
              </a:rPr>
              <a:t> - مرطوب کردن سوآپ با محیط کاری بلر</a:t>
            </a:r>
          </a:p>
          <a:p>
            <a:pPr algn="r">
              <a:lnSpc>
                <a:spcPct val="150000"/>
              </a:lnSpc>
              <a:buNone/>
              <a:defRPr/>
            </a:pPr>
            <a:r>
              <a:rPr lang="fa-IR" sz="2000" dirty="0" smtClean="0">
                <a:cs typeface="B Yagut" pitchFamily="2" charset="-78"/>
              </a:rPr>
              <a:t>وارد کردن 3/5-2/5 سانتی مترداخل </a:t>
            </a:r>
            <a:r>
              <a:rPr lang="ar-SA" sz="2000" dirty="0" smtClean="0">
                <a:cs typeface="B Yagut" pitchFamily="2" charset="-78"/>
              </a:rPr>
              <a:t>اسفنكتر</a:t>
            </a:r>
            <a:r>
              <a:rPr lang="fa-IR" sz="2000" dirty="0" smtClean="0">
                <a:cs typeface="B Yagut" pitchFamily="2" charset="-78"/>
              </a:rPr>
              <a:t> رکتوم  و چرخاندن</a:t>
            </a:r>
          </a:p>
          <a:p>
            <a:pPr algn="r">
              <a:lnSpc>
                <a:spcPct val="150000"/>
              </a:lnSpc>
              <a:buFontTx/>
              <a:buChar char="-"/>
              <a:defRPr/>
            </a:pPr>
            <a:r>
              <a:rPr lang="fa-IR" sz="2000" dirty="0" smtClean="0">
                <a:cs typeface="B Yagut" pitchFamily="2" charset="-78"/>
              </a:rPr>
              <a:t>رویت سوآپ برای اطمینان از آغشتگی با مدفوع</a:t>
            </a:r>
          </a:p>
          <a:p>
            <a:pPr algn="r">
              <a:lnSpc>
                <a:spcPct val="150000"/>
              </a:lnSpc>
              <a:buNone/>
              <a:defRPr/>
            </a:pPr>
            <a:r>
              <a:rPr lang="fa-IR" sz="2000" dirty="0" smtClean="0">
                <a:cs typeface="B Yagut" pitchFamily="2" charset="-78"/>
              </a:rPr>
              <a:t>قرار دادن در داخل کاری بلر و فشار دادن به ته لوله</a:t>
            </a:r>
          </a:p>
          <a:p>
            <a:pPr algn="r">
              <a:lnSpc>
                <a:spcPct val="150000"/>
              </a:lnSpc>
              <a:buNone/>
              <a:defRPr/>
            </a:pPr>
            <a:r>
              <a:rPr lang="fa-IR" sz="2000" dirty="0" smtClean="0">
                <a:cs typeface="B Yagut" pitchFamily="2" charset="-78"/>
              </a:rPr>
              <a:t>شکستن و جدا کردن قسمت اضافی چوب سوآپ</a:t>
            </a:r>
          </a:p>
          <a:p>
            <a:pPr algn="r">
              <a:lnSpc>
                <a:spcPct val="150000"/>
              </a:lnSpc>
              <a:buNone/>
              <a:defRPr/>
            </a:pPr>
            <a:r>
              <a:rPr lang="fa-IR" sz="2000" dirty="0" smtClean="0">
                <a:cs typeface="B Yagut" pitchFamily="2" charset="-78"/>
              </a:rPr>
              <a:t> عدم نگهداری در خارج یخچال( مگر در دمای بالای 40 درجه)</a:t>
            </a:r>
          </a:p>
          <a:p>
            <a:pPr algn="r">
              <a:lnSpc>
                <a:spcPct val="150000"/>
              </a:lnSpc>
              <a:buNone/>
              <a:defRPr/>
            </a:pPr>
            <a:r>
              <a:rPr lang="fa-IR" sz="2000" dirty="0" smtClean="0">
                <a:cs typeface="B Yagut" pitchFamily="2" charset="-78"/>
              </a:rPr>
              <a:t>محکم کردن در پیچ لوله کاری بلر </a:t>
            </a:r>
          </a:p>
          <a:p>
            <a:pPr algn="r">
              <a:lnSpc>
                <a:spcPct val="150000"/>
              </a:lnSpc>
              <a:buFont typeface="Arial" pitchFamily="34" charset="0"/>
              <a:buNone/>
              <a:defRPr/>
            </a:pPr>
            <a:r>
              <a:rPr lang="fa-IR" sz="2000" dirty="0" smtClean="0">
                <a:cs typeface="B Yagut" pitchFamily="2" charset="-78"/>
              </a:rPr>
              <a:t>- تکمیل </a:t>
            </a:r>
            <a:r>
              <a:rPr lang="fa-IR" sz="1600" dirty="0" smtClean="0">
                <a:cs typeface="B Yagut" pitchFamily="2" charset="-78"/>
              </a:rPr>
              <a:t>فرم نمونه گیری </a:t>
            </a:r>
            <a:r>
              <a:rPr lang="fa-IR" sz="2000" dirty="0" smtClean="0">
                <a:cs typeface="B Yagut" pitchFamily="2" charset="-78"/>
              </a:rPr>
              <a:t>و بسته بندی نمونه ها و ارسال به آزمایشگاه</a:t>
            </a:r>
          </a:p>
          <a:p>
            <a:pPr algn="r">
              <a:lnSpc>
                <a:spcPct val="150000"/>
              </a:lnSpc>
              <a:defRPr/>
            </a:pPr>
            <a:endParaRPr lang="fa-IR" sz="2000" dirty="0">
              <a:cs typeface="B Yagut" pitchFamily="2" charset="-78"/>
            </a:endParaRPr>
          </a:p>
        </p:txBody>
      </p:sp>
      <p:pic>
        <p:nvPicPr>
          <p:cNvPr id="6" name="~PP4041.WAV">
            <a:hlinkClick r:id="" action="ppaction://media"/>
          </p:cNvPr>
          <p:cNvPicPr>
            <a:picLocks noRot="1" noChangeAspect="1"/>
          </p:cNvPicPr>
          <p:nvPr>
            <a:wavAudioFile r:embed="rId1" name="~PP4041.WAV"/>
          </p:nvPr>
        </p:nvPicPr>
        <p:blipFill>
          <a:blip r:embed="rId3"/>
          <a:stretch>
            <a:fillRect/>
          </a:stretch>
        </p:blipFill>
        <p:spPr>
          <a:xfrm>
            <a:off x="8696325" y="6410325"/>
            <a:ext cx="304800" cy="304800"/>
          </a:xfrm>
          <a:prstGeom prst="rect">
            <a:avLst/>
          </a:prstGeom>
        </p:spPr>
      </p:pic>
    </p:spTree>
  </p:cSld>
  <p:clrMapOvr>
    <a:masterClrMapping/>
  </p:clrMapOvr>
  <p:transition advTm="44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fa-IR" sz="4000" b="1" dirty="0" smtClean="0">
                <a:cs typeface="B Yagut" pitchFamily="2" charset="-78"/>
              </a:rPr>
              <a:t>اندیکاسیون های نمونه گیری از نظرالتور</a:t>
            </a:r>
          </a:p>
        </p:txBody>
      </p:sp>
      <p:sp>
        <p:nvSpPr>
          <p:cNvPr id="29699" name="Content Placeholder 2"/>
          <p:cNvSpPr>
            <a:spLocks noGrp="1"/>
          </p:cNvSpPr>
          <p:nvPr>
            <p:ph idx="1"/>
          </p:nvPr>
        </p:nvSpPr>
        <p:spPr/>
        <p:txBody>
          <a:bodyPr>
            <a:normAutofit fontScale="85000" lnSpcReduction="10000"/>
          </a:bodyPr>
          <a:lstStyle/>
          <a:p>
            <a:pPr algn="r">
              <a:lnSpc>
                <a:spcPct val="150000"/>
              </a:lnSpc>
              <a:buFont typeface="Arial" pitchFamily="34" charset="0"/>
              <a:buNone/>
            </a:pPr>
            <a:r>
              <a:rPr lang="fa-IR" sz="2800" b="1" dirty="0" smtClean="0">
                <a:cs typeface="B Yagut" pitchFamily="2" charset="-78"/>
              </a:rPr>
              <a:t>درنظام مراقبت التور</a:t>
            </a:r>
          </a:p>
          <a:p>
            <a:pPr algn="r">
              <a:lnSpc>
                <a:spcPct val="150000"/>
              </a:lnSpc>
              <a:buFont typeface="Arial" pitchFamily="34" charset="0"/>
              <a:buNone/>
            </a:pPr>
            <a:r>
              <a:rPr lang="fa-IR" sz="2800" dirty="0" smtClean="0">
                <a:cs typeface="B Yagut" pitchFamily="2" charset="-78"/>
              </a:rPr>
              <a:t>1-هر فرد 2سال وبالاترمبتلا به اسهال حادآبکی با کم آبی شدید یا متوسط درتمام فصول سال</a:t>
            </a:r>
          </a:p>
          <a:p>
            <a:pPr algn="r">
              <a:lnSpc>
                <a:spcPct val="150000"/>
              </a:lnSpc>
              <a:buFont typeface="Arial" pitchFamily="34" charset="0"/>
              <a:buNone/>
            </a:pPr>
            <a:r>
              <a:rPr lang="fa-IR" sz="2800" dirty="0" smtClean="0">
                <a:cs typeface="B Yagut" pitchFamily="2" charset="-78"/>
              </a:rPr>
              <a:t>2-مرگ از اسهال با هر سنی (تهیه نمونه سواپ رکتال از فرد فوت شده و همچنین از موارد تماس های نزدیک  فرد متوفی</a:t>
            </a:r>
          </a:p>
          <a:p>
            <a:pPr algn="r">
              <a:lnSpc>
                <a:spcPct val="150000"/>
              </a:lnSpc>
              <a:buFont typeface="Arial" pitchFamily="34" charset="0"/>
              <a:buNone/>
            </a:pPr>
            <a:r>
              <a:rPr lang="fa-IR" sz="2800" dirty="0" smtClean="0">
                <a:cs typeface="B Yagut" pitchFamily="2" charset="-78"/>
              </a:rPr>
              <a:t>3-وقوع هر مورد طغیان بیماری اسهال حاد آبکی در منطقه صرف نظراز سن و یا شدت بیماری(3-2 سواپ رکتال )</a:t>
            </a:r>
          </a:p>
          <a:p>
            <a:pPr algn="r">
              <a:lnSpc>
                <a:spcPct val="150000"/>
              </a:lnSpc>
              <a:buFont typeface="Arial" pitchFamily="34" charset="0"/>
              <a:buNone/>
            </a:pPr>
            <a:r>
              <a:rPr lang="fa-IR" sz="2800" dirty="0" smtClean="0">
                <a:cs typeface="B Yagut" pitchFamily="2" charset="-78"/>
              </a:rPr>
              <a:t>4-مشکوک شدن به بیماری وبا توسط پزشک معالج </a:t>
            </a:r>
          </a:p>
        </p:txBody>
      </p:sp>
      <p:pic>
        <p:nvPicPr>
          <p:cNvPr id="4" name="~PP1587.WAV">
            <a:hlinkClick r:id="" action="ppaction://media"/>
          </p:cNvPr>
          <p:cNvPicPr>
            <a:picLocks noRot="1" noChangeAspect="1"/>
          </p:cNvPicPr>
          <p:nvPr>
            <a:wavAudioFile r:embed="rId1" name="~PP1587.WAV"/>
          </p:nvPr>
        </p:nvPicPr>
        <p:blipFill>
          <a:blip r:embed="rId3"/>
          <a:stretch>
            <a:fillRect/>
          </a:stretch>
        </p:blipFill>
        <p:spPr>
          <a:xfrm>
            <a:off x="8696325" y="6410325"/>
            <a:ext cx="304800" cy="304800"/>
          </a:xfrm>
          <a:prstGeom prst="rect">
            <a:avLst/>
          </a:prstGeom>
        </p:spPr>
      </p:pic>
    </p:spTree>
  </p:cSld>
  <p:clrMapOvr>
    <a:masterClrMapping/>
  </p:clrMapOvr>
  <p:transition advTm="402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785786" y="1219200"/>
            <a:ext cx="7901014" cy="5029200"/>
          </a:xfrm>
        </p:spPr>
        <p:txBody>
          <a:bodyPr>
            <a:normAutofit/>
          </a:bodyPr>
          <a:lstStyle/>
          <a:p>
            <a:pPr algn="r">
              <a:lnSpc>
                <a:spcPct val="200000"/>
              </a:lnSpc>
              <a:buNone/>
            </a:pPr>
            <a:r>
              <a:rPr lang="fa-IR" sz="1800" b="1" dirty="0" smtClean="0">
                <a:solidFill>
                  <a:srgbClr val="FF0000"/>
                </a:solidFill>
                <a:effectLst>
                  <a:outerShdw blurRad="38100" dist="38100" dir="2700000" algn="tl">
                    <a:srgbClr val="000000">
                      <a:alpha val="43137"/>
                    </a:srgbClr>
                  </a:outerShdw>
                </a:effectLst>
                <a:cs typeface="B Yagut" pitchFamily="2" charset="-78"/>
              </a:rPr>
              <a:t>-</a:t>
            </a:r>
            <a:r>
              <a:rPr lang="fa-IR" sz="1800" b="1" dirty="0" smtClean="0">
                <a:solidFill>
                  <a:schemeClr val="tx1"/>
                </a:solidFill>
                <a:effectLst>
                  <a:outerShdw blurRad="38100" dist="38100" dir="2700000" algn="tl">
                    <a:srgbClr val="000000">
                      <a:alpha val="43137"/>
                    </a:srgbClr>
                  </a:outerShdw>
                </a:effectLst>
                <a:cs typeface="B Yagut" pitchFamily="2" charset="-78"/>
              </a:rPr>
              <a:t> فعال نمودن شوراي سلامت استان و شهرستان (استانداری، آموزش‌و‌پرورش و ....) و </a:t>
            </a:r>
            <a:r>
              <a:rPr lang="fa-IR" sz="1800" b="1" dirty="0" smtClean="0">
                <a:effectLst>
                  <a:outerShdw blurRad="38100" dist="38100" dir="2700000" algn="tl">
                    <a:srgbClr val="000000">
                      <a:alpha val="43137"/>
                    </a:srgbClr>
                  </a:outerShdw>
                </a:effectLst>
                <a:cs typeface="B Yagut" pitchFamily="2" charset="-78"/>
              </a:rPr>
              <a:t>تامین اعتبارات </a:t>
            </a:r>
            <a:r>
              <a:rPr lang="fa-IR" sz="1800" b="1" dirty="0" smtClean="0">
                <a:solidFill>
                  <a:schemeClr val="tx1"/>
                </a:solidFill>
                <a:effectLst>
                  <a:outerShdw blurRad="38100" dist="38100" dir="2700000" algn="tl">
                    <a:srgbClr val="000000">
                      <a:alpha val="43137"/>
                    </a:srgbClr>
                  </a:outerShdw>
                </a:effectLst>
                <a:cs typeface="B Yagut" pitchFamily="2" charset="-78"/>
              </a:rPr>
              <a:t>مورد </a:t>
            </a:r>
            <a:r>
              <a:rPr lang="fa-IR" sz="2000" b="1" dirty="0" smtClean="0">
                <a:effectLst>
                  <a:outerShdw blurRad="38100" dist="38100" dir="2700000" algn="tl">
                    <a:srgbClr val="000000">
                      <a:alpha val="43137"/>
                    </a:srgbClr>
                  </a:outerShdw>
                </a:effectLst>
                <a:cs typeface="B Yagut" pitchFamily="2" charset="-78"/>
              </a:rPr>
              <a:t>نیاز برای اجرای فعالیت های فوق العاده در </a:t>
            </a:r>
            <a:r>
              <a:rPr lang="fa-IR" sz="1800" b="1" dirty="0" smtClean="0">
                <a:solidFill>
                  <a:schemeClr val="tx1"/>
                </a:solidFill>
                <a:effectLst>
                  <a:outerShdw blurRad="38100" dist="38100" dir="2700000" algn="tl">
                    <a:srgbClr val="000000">
                      <a:alpha val="43137"/>
                    </a:srgbClr>
                  </a:outerShdw>
                </a:effectLst>
                <a:cs typeface="B Yagut" pitchFamily="2" charset="-78"/>
              </a:rPr>
              <a:t>کنترل و مبارزه با اپیدمی التور </a:t>
            </a:r>
          </a:p>
          <a:p>
            <a:pPr algn="r">
              <a:lnSpc>
                <a:spcPct val="200000"/>
              </a:lnSpc>
              <a:buNone/>
            </a:pPr>
            <a:r>
              <a:rPr lang="fa-IR" sz="1800" b="1" dirty="0" smtClean="0">
                <a:solidFill>
                  <a:srgbClr val="FF0000"/>
                </a:solidFill>
                <a:effectLst>
                  <a:outerShdw blurRad="38100" dist="38100" dir="2700000" algn="tl">
                    <a:srgbClr val="000000">
                      <a:alpha val="43137"/>
                    </a:srgbClr>
                  </a:outerShdw>
                </a:effectLst>
                <a:cs typeface="B Yagut" pitchFamily="2" charset="-78"/>
              </a:rPr>
              <a:t>-</a:t>
            </a:r>
            <a:r>
              <a:rPr lang="fa-IR" sz="1800" b="1" dirty="0" smtClean="0">
                <a:solidFill>
                  <a:schemeClr val="tx1"/>
                </a:solidFill>
                <a:effectLst>
                  <a:outerShdw blurRad="38100" dist="38100" dir="2700000" algn="tl">
                    <a:srgbClr val="000000">
                      <a:alpha val="43137"/>
                    </a:srgbClr>
                  </a:outerShdw>
                </a:effectLst>
                <a:cs typeface="B Yagut" pitchFamily="2" charset="-78"/>
              </a:rPr>
              <a:t> دستور تشکیل کمیته حفاظت از منابع آب در اسرع وقت</a:t>
            </a:r>
            <a:endParaRPr lang="en-US" sz="1800" b="1" dirty="0" smtClean="0">
              <a:solidFill>
                <a:schemeClr val="tx1"/>
              </a:solidFill>
              <a:effectLst>
                <a:outerShdw blurRad="38100" dist="38100" dir="2700000" algn="tl">
                  <a:srgbClr val="000000">
                    <a:alpha val="43137"/>
                  </a:srgbClr>
                </a:outerShdw>
              </a:effectLst>
              <a:cs typeface="B Yagut" pitchFamily="2" charset="-78"/>
            </a:endParaRPr>
          </a:p>
          <a:p>
            <a:pPr algn="r">
              <a:lnSpc>
                <a:spcPct val="200000"/>
              </a:lnSpc>
              <a:buNone/>
            </a:pPr>
            <a:r>
              <a:rPr lang="fa-IR" sz="1800" b="1" dirty="0" smtClean="0">
                <a:solidFill>
                  <a:srgbClr val="FF0000"/>
                </a:solidFill>
                <a:effectLst>
                  <a:outerShdw blurRad="38100" dist="38100" dir="2700000" algn="tl">
                    <a:srgbClr val="000000">
                      <a:alpha val="43137"/>
                    </a:srgbClr>
                  </a:outerShdw>
                </a:effectLst>
                <a:cs typeface="B Yagut" pitchFamily="2" charset="-78"/>
              </a:rPr>
              <a:t>-</a:t>
            </a:r>
            <a:r>
              <a:rPr lang="fa-IR" sz="1800" b="1" dirty="0" smtClean="0">
                <a:solidFill>
                  <a:schemeClr val="tx1"/>
                </a:solidFill>
                <a:effectLst>
                  <a:outerShdw blurRad="38100" dist="38100" dir="2700000" algn="tl">
                    <a:srgbClr val="000000">
                      <a:alpha val="43137"/>
                    </a:srgbClr>
                  </a:outerShdw>
                </a:effectLst>
                <a:cs typeface="B Yagut" pitchFamily="2" charset="-78"/>
              </a:rPr>
              <a:t> سازمانهای متولی اماکن عمومی نسبت به تشدید نظارت بر وضعیت سرویس های بهداشتی اقدام نمايند.</a:t>
            </a:r>
            <a:endParaRPr lang="en-US" sz="1800" b="1" dirty="0" smtClean="0">
              <a:solidFill>
                <a:schemeClr val="tx1"/>
              </a:solidFill>
              <a:effectLst>
                <a:outerShdw blurRad="38100" dist="38100" dir="2700000" algn="tl">
                  <a:srgbClr val="000000">
                    <a:alpha val="43137"/>
                  </a:srgbClr>
                </a:outerShdw>
              </a:effectLst>
              <a:cs typeface="B Yagut" pitchFamily="2" charset="-78"/>
            </a:endParaRPr>
          </a:p>
          <a:p>
            <a:pPr algn="r">
              <a:lnSpc>
                <a:spcPct val="200000"/>
              </a:lnSpc>
              <a:buNone/>
            </a:pPr>
            <a:r>
              <a:rPr lang="fa-IR" sz="1800" b="1" dirty="0" smtClean="0">
                <a:solidFill>
                  <a:srgbClr val="FF0000"/>
                </a:solidFill>
                <a:effectLst>
                  <a:outerShdw blurRad="38100" dist="38100" dir="2700000" algn="tl">
                    <a:srgbClr val="000000">
                      <a:alpha val="43137"/>
                    </a:srgbClr>
                  </a:outerShdw>
                </a:effectLst>
                <a:cs typeface="B Yagut" pitchFamily="2" charset="-78"/>
              </a:rPr>
              <a:t>-</a:t>
            </a:r>
            <a:r>
              <a:rPr lang="fa-IR" sz="1800" b="1" dirty="0" smtClean="0">
                <a:solidFill>
                  <a:schemeClr val="tx1"/>
                </a:solidFill>
                <a:effectLst>
                  <a:outerShdw blurRad="38100" dist="38100" dir="2700000" algn="tl">
                    <a:srgbClr val="000000">
                      <a:alpha val="43137"/>
                    </a:srgbClr>
                  </a:outerShdw>
                </a:effectLst>
                <a:cs typeface="B Yagut" pitchFamily="2" charset="-78"/>
              </a:rPr>
              <a:t> تشدید کنترل و نظارت بر تولید آب شرب از مبدا تا مصرف بخصوص مراکز تجمعی، پادگانها و مدارس.</a:t>
            </a:r>
            <a:endParaRPr lang="en-US" sz="1800" b="1" dirty="0" smtClean="0">
              <a:solidFill>
                <a:schemeClr val="tx1"/>
              </a:solidFill>
              <a:effectLst>
                <a:outerShdw blurRad="38100" dist="38100" dir="2700000" algn="tl">
                  <a:srgbClr val="000000">
                    <a:alpha val="43137"/>
                  </a:srgbClr>
                </a:outerShdw>
              </a:effectLst>
              <a:cs typeface="B Yagut" pitchFamily="2" charset="-78"/>
            </a:endParaRPr>
          </a:p>
          <a:p>
            <a:pPr algn="r">
              <a:lnSpc>
                <a:spcPct val="200000"/>
              </a:lnSpc>
            </a:pPr>
            <a:endParaRPr lang="en-US" sz="2000" b="1" dirty="0">
              <a:solidFill>
                <a:schemeClr val="tx1"/>
              </a:solidFill>
              <a:cs typeface="B Yagut" pitchFamily="2" charset="-78"/>
            </a:endParaRPr>
          </a:p>
        </p:txBody>
      </p:sp>
      <p:sp>
        <p:nvSpPr>
          <p:cNvPr id="3" name="Rectangle 2"/>
          <p:cNvSpPr/>
          <p:nvPr/>
        </p:nvSpPr>
        <p:spPr>
          <a:xfrm>
            <a:off x="1726747" y="381000"/>
            <a:ext cx="6771405" cy="707886"/>
          </a:xfrm>
          <a:prstGeom prst="rect">
            <a:avLst/>
          </a:prstGeom>
        </p:spPr>
        <p:txBody>
          <a:bodyPr wrap="square">
            <a:spAutoFit/>
          </a:bodyPr>
          <a:lstStyle/>
          <a:p>
            <a:pPr algn="ctr"/>
            <a:r>
              <a:rPr lang="fa-IR" sz="4000" b="1" dirty="0" smtClean="0">
                <a:effectLst>
                  <a:outerShdw blurRad="38100" dist="38100" dir="2700000" algn="tl">
                    <a:srgbClr val="000000"/>
                  </a:outerShdw>
                </a:effectLst>
                <a:cs typeface="B Yagut" pitchFamily="2" charset="-78"/>
              </a:rPr>
              <a:t>كنترل بهتر بيماري وبا دراپيدمي</a:t>
            </a:r>
          </a:p>
        </p:txBody>
      </p:sp>
      <p:pic>
        <p:nvPicPr>
          <p:cNvPr id="4" name="~PP156.WAV">
            <a:hlinkClick r:id="" action="ppaction://media"/>
          </p:cNvPr>
          <p:cNvPicPr>
            <a:picLocks noRot="1" noChangeAspect="1"/>
          </p:cNvPicPr>
          <p:nvPr>
            <a:wavAudioFile r:embed="rId1" name="~PP156.WAV"/>
          </p:nvPr>
        </p:nvPicPr>
        <p:blipFill>
          <a:blip r:embed="rId3"/>
          <a:stretch>
            <a:fillRect/>
          </a:stretch>
        </p:blipFill>
        <p:spPr>
          <a:xfrm>
            <a:off x="8696325" y="6410325"/>
            <a:ext cx="304800" cy="304800"/>
          </a:xfrm>
          <a:prstGeom prst="rect">
            <a:avLst/>
          </a:prstGeom>
        </p:spPr>
      </p:pic>
    </p:spTree>
  </p:cSld>
  <p:clrMapOvr>
    <a:masterClrMapping/>
  </p:clrMapOvr>
  <p:transition advTm="43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533400"/>
            <a:ext cx="8001000" cy="5791200"/>
          </a:xfrm>
        </p:spPr>
        <p:txBody>
          <a:bodyPr>
            <a:normAutofit/>
          </a:bodyPr>
          <a:lstStyle/>
          <a:p>
            <a:pPr algn="r">
              <a:lnSpc>
                <a:spcPct val="150000"/>
              </a:lnSpc>
              <a:buNone/>
            </a:pPr>
            <a:r>
              <a:rPr lang="fa-IR" sz="2400" dirty="0" smtClean="0">
                <a:solidFill>
                  <a:srgbClr val="FF0000"/>
                </a:solidFill>
                <a:effectLst>
                  <a:outerShdw blurRad="38100" dist="38100" dir="2700000" algn="tl">
                    <a:srgbClr val="000000">
                      <a:alpha val="43137"/>
                    </a:srgbClr>
                  </a:outerShdw>
                </a:effectLst>
                <a:cs typeface="B Yagut" pitchFamily="2" charset="-78"/>
              </a:rPr>
              <a:t>-</a:t>
            </a:r>
            <a:r>
              <a:rPr lang="fa-IR" sz="2400" dirty="0" smtClean="0">
                <a:effectLst>
                  <a:outerShdw blurRad="38100" dist="38100" dir="2700000" algn="tl">
                    <a:srgbClr val="000000">
                      <a:alpha val="43137"/>
                    </a:srgbClr>
                  </a:outerShdw>
                </a:effectLst>
                <a:cs typeface="B Yagut" pitchFamily="2" charset="-78"/>
              </a:rPr>
              <a:t> ممانعت از تخلیه خودروهای فاضلاب و لجن کش در كنار منابع آب و معرفی مکان مناسب تخلیه با نظارت شرکت آب و فاضلاب و با همکاری نیروی انتظامی.</a:t>
            </a:r>
            <a:endParaRPr lang="en-US" sz="2400" dirty="0" smtClean="0">
              <a:effectLst>
                <a:outerShdw blurRad="38100" dist="38100" dir="2700000" algn="tl">
                  <a:srgbClr val="000000">
                    <a:alpha val="43137"/>
                  </a:srgbClr>
                </a:outerShdw>
              </a:effectLst>
              <a:cs typeface="B Yagut" pitchFamily="2" charset="-78"/>
            </a:endParaRPr>
          </a:p>
          <a:p>
            <a:pPr algn="r">
              <a:lnSpc>
                <a:spcPct val="150000"/>
              </a:lnSpc>
              <a:buNone/>
            </a:pPr>
            <a:r>
              <a:rPr lang="fa-IR" sz="2400" dirty="0" smtClean="0">
                <a:solidFill>
                  <a:srgbClr val="FF0000"/>
                </a:solidFill>
                <a:effectLst>
                  <a:outerShdw blurRad="38100" dist="38100" dir="2700000" algn="tl">
                    <a:srgbClr val="000000">
                      <a:alpha val="43137"/>
                    </a:srgbClr>
                  </a:outerShdw>
                </a:effectLst>
                <a:cs typeface="B Yagut" pitchFamily="2" charset="-78"/>
              </a:rPr>
              <a:t>-</a:t>
            </a:r>
            <a:r>
              <a:rPr lang="fa-IR" sz="2400" dirty="0" smtClean="0">
                <a:effectLst>
                  <a:outerShdw blurRad="38100" dist="38100" dir="2700000" algn="tl">
                    <a:srgbClr val="000000">
                      <a:alpha val="43137"/>
                    </a:srgbClr>
                  </a:outerShdw>
                </a:effectLst>
                <a:cs typeface="B Yagut" pitchFamily="2" charset="-78"/>
              </a:rPr>
              <a:t> اقدام لازم از سوی سازمان حفاظت محیط زیست و اداره امور آب منطقه ای جهت کنترل حریم رودخانه ها با همکاری مقام‌های سیاسی، امنيتي منطقه و پیگیری لازم برای جلوگیری از آلودگی منابع آب و برخورد با آلوده کنندگان بعمل آید. </a:t>
            </a:r>
            <a:endParaRPr lang="en-US" sz="2400" dirty="0" smtClean="0">
              <a:effectLst>
                <a:outerShdw blurRad="38100" dist="38100" dir="2700000" algn="tl">
                  <a:srgbClr val="000000">
                    <a:alpha val="43137"/>
                  </a:srgbClr>
                </a:outerShdw>
              </a:effectLst>
              <a:cs typeface="B Yagut" pitchFamily="2" charset="-78"/>
            </a:endParaRPr>
          </a:p>
          <a:p>
            <a:pPr algn="r">
              <a:lnSpc>
                <a:spcPct val="150000"/>
              </a:lnSpc>
              <a:buNone/>
            </a:pPr>
            <a:r>
              <a:rPr lang="fa-IR" sz="2400" dirty="0" smtClean="0">
                <a:solidFill>
                  <a:srgbClr val="FF0000"/>
                </a:solidFill>
                <a:effectLst>
                  <a:outerShdw blurRad="38100" dist="38100" dir="2700000" algn="tl">
                    <a:srgbClr val="000000">
                      <a:alpha val="43137"/>
                    </a:srgbClr>
                  </a:outerShdw>
                </a:effectLst>
                <a:cs typeface="B Yagut" pitchFamily="2" charset="-78"/>
              </a:rPr>
              <a:t>-</a:t>
            </a:r>
            <a:r>
              <a:rPr lang="fa-IR" sz="2400" dirty="0" smtClean="0">
                <a:effectLst>
                  <a:outerShdw blurRad="38100" dist="38100" dir="2700000" algn="tl">
                    <a:srgbClr val="000000">
                      <a:alpha val="43137"/>
                    </a:srgbClr>
                  </a:outerShdw>
                </a:effectLst>
                <a:cs typeface="B Yagut" pitchFamily="2" charset="-78"/>
              </a:rPr>
              <a:t> ممانعت از آبیاری زمینهای کشاورزی با فاضلاب توسط وزارت جهاد کشاورزی و شرکت آب و فاضلاب و برخورد با متخلفین </a:t>
            </a:r>
            <a:endParaRPr lang="en-US" sz="2400" dirty="0" smtClean="0">
              <a:effectLst>
                <a:outerShdw blurRad="38100" dist="38100" dir="2700000" algn="tl">
                  <a:srgbClr val="000000">
                    <a:alpha val="43137"/>
                  </a:srgbClr>
                </a:outerShdw>
              </a:effectLst>
              <a:cs typeface="B Yagut" pitchFamily="2" charset="-78"/>
            </a:endParaRPr>
          </a:p>
          <a:p>
            <a:pPr algn="justLow">
              <a:lnSpc>
                <a:spcPct val="150000"/>
              </a:lnSpc>
            </a:pPr>
            <a:endParaRPr lang="en-US" sz="2400" dirty="0">
              <a:effectLst>
                <a:outerShdw blurRad="38100" dist="38100" dir="2700000" algn="tl">
                  <a:srgbClr val="000000">
                    <a:alpha val="43137"/>
                  </a:srgbClr>
                </a:outerShdw>
              </a:effectLst>
              <a:cs typeface="B Yagut" pitchFamily="2" charset="-78"/>
            </a:endParaRPr>
          </a:p>
        </p:txBody>
      </p:sp>
      <p:pic>
        <p:nvPicPr>
          <p:cNvPr id="3" name="~PP2743.WAV">
            <a:hlinkClick r:id="" action="ppaction://media"/>
          </p:cNvPr>
          <p:cNvPicPr>
            <a:picLocks noRot="1" noChangeAspect="1"/>
          </p:cNvPicPr>
          <p:nvPr>
            <a:wavAudioFile r:embed="rId1" name="~PP2743.WAV"/>
          </p:nvPr>
        </p:nvPicPr>
        <p:blipFill>
          <a:blip r:embed="rId3"/>
          <a:stretch>
            <a:fillRect/>
          </a:stretch>
        </p:blipFill>
        <p:spPr>
          <a:xfrm>
            <a:off x="8696325" y="6410325"/>
            <a:ext cx="304800" cy="304800"/>
          </a:xfrm>
          <a:prstGeom prst="rect">
            <a:avLst/>
          </a:prstGeom>
        </p:spPr>
      </p:pic>
    </p:spTree>
  </p:cSld>
  <p:clrMapOvr>
    <a:masterClrMapping/>
  </p:clrMapOvr>
  <p:transition advTm="14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85786" y="304800"/>
            <a:ext cx="7771949" cy="990600"/>
          </a:xfrm>
        </p:spPr>
        <p:txBody>
          <a:bodyPr>
            <a:normAutofit/>
          </a:bodyPr>
          <a:lstStyle/>
          <a:p>
            <a:pPr algn="ctr" eaLnBrk="1" hangingPunct="1">
              <a:defRPr/>
            </a:pPr>
            <a:r>
              <a:rPr lang="fa-IR" sz="4000" kern="1200" dirty="0" smtClean="0">
                <a:effectLst>
                  <a:outerShdw blurRad="38100" dist="38100" dir="2700000" algn="tl">
                    <a:srgbClr val="000000"/>
                  </a:outerShdw>
                </a:effectLst>
                <a:latin typeface="+mn-lt"/>
                <a:ea typeface="+mn-ea"/>
                <a:cs typeface="B Yagut" pitchFamily="2" charset="-78"/>
              </a:rPr>
              <a:t>چالش ها دركنترل اپيدمي</a:t>
            </a:r>
            <a:endParaRPr lang="en-US" sz="4000" kern="1200" dirty="0" smtClean="0">
              <a:effectLst>
                <a:outerShdw blurRad="38100" dist="38100" dir="2700000" algn="tl">
                  <a:srgbClr val="000000"/>
                </a:outerShdw>
              </a:effectLst>
              <a:latin typeface="+mn-lt"/>
              <a:ea typeface="+mn-ea"/>
              <a:cs typeface="B Yagut" pitchFamily="2" charset="-78"/>
            </a:endParaRPr>
          </a:p>
        </p:txBody>
      </p:sp>
      <p:sp>
        <p:nvSpPr>
          <p:cNvPr id="68611" name="Rectangle 3"/>
          <p:cNvSpPr>
            <a:spLocks noGrp="1" noChangeArrowheads="1"/>
          </p:cNvSpPr>
          <p:nvPr>
            <p:ph type="body" idx="1"/>
          </p:nvPr>
        </p:nvSpPr>
        <p:spPr>
          <a:xfrm>
            <a:off x="757496" y="1524000"/>
            <a:ext cx="8005504" cy="4800600"/>
          </a:xfrm>
        </p:spPr>
        <p:txBody>
          <a:bodyPr>
            <a:noAutofit/>
          </a:bodyPr>
          <a:lstStyle/>
          <a:p>
            <a:pPr algn="r">
              <a:lnSpc>
                <a:spcPct val="130000"/>
              </a:lnSpc>
              <a:buClr>
                <a:srgbClr val="FF0000"/>
              </a:buClr>
              <a:buSzPct val="100000"/>
              <a:buNone/>
              <a:defRPr/>
            </a:pPr>
            <a:r>
              <a:rPr lang="fa-IR" sz="2400" dirty="0" smtClean="0">
                <a:effectLst>
                  <a:outerShdw blurRad="38100" dist="38100" dir="2700000" algn="tl">
                    <a:srgbClr val="000000">
                      <a:alpha val="43137"/>
                    </a:srgbClr>
                  </a:outerShdw>
                </a:effectLst>
                <a:cs typeface="B Yagut" pitchFamily="2" charset="-78"/>
              </a:rPr>
              <a:t> آبیاری برخی مزارع سبزی کاری با فاضلاب خام</a:t>
            </a:r>
          </a:p>
          <a:p>
            <a:pPr algn="r">
              <a:lnSpc>
                <a:spcPct val="130000"/>
              </a:lnSpc>
              <a:buClr>
                <a:srgbClr val="FF0000"/>
              </a:buClr>
              <a:buSzPct val="100000"/>
              <a:buNone/>
              <a:defRPr/>
            </a:pPr>
            <a:r>
              <a:rPr lang="fa-IR" sz="2400" dirty="0" smtClean="0">
                <a:effectLst>
                  <a:outerShdw blurRad="38100" dist="38100" dir="2700000" algn="tl">
                    <a:srgbClr val="000000">
                      <a:alpha val="43137"/>
                    </a:srgbClr>
                  </a:outerShdw>
                </a:effectLst>
                <a:cs typeface="B Yagut" pitchFamily="2" charset="-78"/>
              </a:rPr>
              <a:t> تردد بالای اتباع کشورهای با شیوع بالای بیماری وبا به  شهرهاي كشور و عدم امکان شناسایی افراد بدون علامت  </a:t>
            </a:r>
          </a:p>
          <a:p>
            <a:pPr algn="r">
              <a:lnSpc>
                <a:spcPct val="130000"/>
              </a:lnSpc>
              <a:buClr>
                <a:srgbClr val="FF0000"/>
              </a:buClr>
              <a:buSzPct val="100000"/>
              <a:buNone/>
              <a:defRPr/>
            </a:pPr>
            <a:r>
              <a:rPr lang="fa-IR" sz="2400" dirty="0" smtClean="0">
                <a:effectLst>
                  <a:outerShdw blurRad="38100" dist="38100" dir="2700000" algn="tl">
                    <a:srgbClr val="000000">
                      <a:alpha val="43137"/>
                    </a:srgbClr>
                  </a:outerShdw>
                </a:effectLst>
                <a:cs typeface="B Yagut" pitchFamily="2" charset="-78"/>
              </a:rPr>
              <a:t> عدم ساماندهی ورود و اقامت اتباع بیگانه در کشور</a:t>
            </a:r>
          </a:p>
          <a:p>
            <a:pPr algn="r">
              <a:lnSpc>
                <a:spcPct val="130000"/>
              </a:lnSpc>
              <a:buClr>
                <a:srgbClr val="FF0000"/>
              </a:buClr>
              <a:buSzPct val="100000"/>
              <a:buNone/>
              <a:defRPr/>
            </a:pPr>
            <a:r>
              <a:rPr lang="fa-IR" sz="2400" dirty="0" smtClean="0">
                <a:effectLst>
                  <a:outerShdw blurRad="38100" dist="38100" dir="2700000" algn="tl">
                    <a:srgbClr val="000000">
                      <a:alpha val="43137"/>
                    </a:srgbClr>
                  </a:outerShdw>
                </a:effectLst>
                <a:cs typeface="B Yagut" pitchFamily="2" charset="-78"/>
              </a:rPr>
              <a:t> همکاری ضعیف بخش خصوصی پزشكي و درماني و مطب‌ها  در گزارش دهی موارد مشکوک</a:t>
            </a:r>
          </a:p>
          <a:p>
            <a:pPr algn="r">
              <a:lnSpc>
                <a:spcPct val="130000"/>
              </a:lnSpc>
              <a:buClr>
                <a:srgbClr val="FF0000"/>
              </a:buClr>
              <a:buSzPct val="100000"/>
              <a:buNone/>
              <a:defRPr/>
            </a:pPr>
            <a:r>
              <a:rPr lang="fa-IR" sz="2400" dirty="0" smtClean="0">
                <a:effectLst>
                  <a:outerShdw blurRad="38100" dist="38100" dir="2700000" algn="tl">
                    <a:srgbClr val="000000">
                      <a:alpha val="43137"/>
                    </a:srgbClr>
                  </a:outerShdw>
                </a:effectLst>
                <a:cs typeface="B Yagut" pitchFamily="2" charset="-78"/>
              </a:rPr>
              <a:t>همکاری ضعیف صاحبان صنایع و مراکز عرضه مواد غذایی در كنترل و پيشگيري بيماري</a:t>
            </a:r>
          </a:p>
          <a:p>
            <a:pPr algn="r" rtl="1" eaLnBrk="1" hangingPunct="1">
              <a:defRPr/>
            </a:pPr>
            <a:endParaRPr lang="en-US" sz="2000" dirty="0" smtClean="0">
              <a:solidFill>
                <a:schemeClr val="tx1"/>
              </a:solidFill>
              <a:cs typeface="B Nazanin" pitchFamily="2" charset="-78"/>
            </a:endParaRPr>
          </a:p>
        </p:txBody>
      </p:sp>
      <p:pic>
        <p:nvPicPr>
          <p:cNvPr id="4" name="~PP805.WAV">
            <a:hlinkClick r:id="" action="ppaction://media"/>
          </p:cNvPr>
          <p:cNvPicPr>
            <a:picLocks noRot="1" noChangeAspect="1"/>
          </p:cNvPicPr>
          <p:nvPr>
            <a:wavAudioFile r:embed="rId1" name="~PP805.WAV"/>
          </p:nvPr>
        </p:nvPicPr>
        <p:blipFill>
          <a:blip r:embed="rId3"/>
          <a:stretch>
            <a:fillRect/>
          </a:stretch>
        </p:blipFill>
        <p:spPr>
          <a:xfrm>
            <a:off x="8696325" y="6410325"/>
            <a:ext cx="304800" cy="304800"/>
          </a:xfrm>
          <a:prstGeom prst="rect">
            <a:avLst/>
          </a:prstGeom>
        </p:spPr>
      </p:pic>
    </p:spTree>
  </p:cSld>
  <p:clrMapOvr>
    <a:masterClrMapping/>
  </p:clrMapOvr>
  <p:transition advTm="26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533400"/>
            <a:ext cx="7467600" cy="1219200"/>
          </a:xfrm>
        </p:spPr>
        <p:txBody>
          <a:bodyPr>
            <a:noAutofit/>
          </a:bodyPr>
          <a:lstStyle/>
          <a:p>
            <a:pPr marL="552450" indent="-552450"/>
            <a:r>
              <a:rPr lang="ar-SA" sz="3200" kern="1200" dirty="0" smtClean="0">
                <a:effectLst>
                  <a:outerShdw blurRad="38100" dist="38100" dir="2700000" algn="tl">
                    <a:srgbClr val="000000"/>
                  </a:outerShdw>
                </a:effectLst>
                <a:latin typeface="+mn-lt"/>
                <a:ea typeface="+mn-ea"/>
                <a:cs typeface="B Yagut" pitchFamily="2" charset="-78"/>
              </a:rPr>
              <a:t>در برخورد با بیمار مشکوک به التور به3</a:t>
            </a:r>
            <a:r>
              <a:rPr lang="fa-IR" sz="3200" kern="1200" dirty="0" smtClean="0">
                <a:effectLst>
                  <a:outerShdw blurRad="38100" dist="38100" dir="2700000" algn="tl">
                    <a:srgbClr val="000000"/>
                  </a:outerShdw>
                </a:effectLst>
                <a:latin typeface="+mn-lt"/>
                <a:ea typeface="+mn-ea"/>
                <a:cs typeface="B Yagut" pitchFamily="2" charset="-78"/>
              </a:rPr>
              <a:t>  </a:t>
            </a:r>
            <a:r>
              <a:rPr lang="ar-SA" sz="3200" kern="1200" dirty="0" smtClean="0">
                <a:effectLst>
                  <a:outerShdw blurRad="38100" dist="38100" dir="2700000" algn="tl">
                    <a:srgbClr val="000000"/>
                  </a:outerShdw>
                </a:effectLst>
                <a:latin typeface="+mn-lt"/>
                <a:ea typeface="+mn-ea"/>
                <a:cs typeface="B Yagut" pitchFamily="2" charset="-78"/>
              </a:rPr>
              <a:t>نکته اساسی توجه کنید </a:t>
            </a:r>
            <a:r>
              <a:rPr lang="ar-SA" sz="4800" kern="1200" dirty="0" smtClean="0">
                <a:effectLst>
                  <a:outerShdw blurRad="38100" dist="38100" dir="2700000" algn="tl">
                    <a:srgbClr val="000000"/>
                  </a:outerShdw>
                </a:effectLst>
                <a:latin typeface="+mn-lt"/>
                <a:ea typeface="+mn-ea"/>
                <a:cs typeface="B Yagut" pitchFamily="2" charset="-78"/>
              </a:rPr>
              <a:t>:</a:t>
            </a:r>
            <a:endParaRPr lang="en-US" sz="4800" kern="1200" dirty="0" smtClean="0">
              <a:effectLst>
                <a:outerShdw blurRad="38100" dist="38100" dir="2700000" algn="tl">
                  <a:srgbClr val="000000"/>
                </a:outerShdw>
              </a:effectLst>
              <a:latin typeface="+mn-lt"/>
              <a:ea typeface="+mn-ea"/>
              <a:cs typeface="B Yagut" pitchFamily="2" charset="-78"/>
            </a:endParaRPr>
          </a:p>
        </p:txBody>
      </p:sp>
      <p:sp>
        <p:nvSpPr>
          <p:cNvPr id="33795" name="Rectangle 3"/>
          <p:cNvSpPr>
            <a:spLocks noGrp="1" noChangeArrowheads="1"/>
          </p:cNvSpPr>
          <p:nvPr>
            <p:ph type="body" idx="1"/>
          </p:nvPr>
        </p:nvSpPr>
        <p:spPr>
          <a:xfrm>
            <a:off x="457200" y="1905000"/>
            <a:ext cx="8305800" cy="4572000"/>
          </a:xfrm>
        </p:spPr>
        <p:txBody>
          <a:bodyPr>
            <a:normAutofit/>
          </a:bodyPr>
          <a:lstStyle/>
          <a:p>
            <a:pPr marL="552450" indent="-552450" algn="r">
              <a:lnSpc>
                <a:spcPct val="150000"/>
              </a:lnSpc>
              <a:buNone/>
            </a:pPr>
            <a:r>
              <a:rPr lang="fa-IR" sz="2400" kern="1200" dirty="0" smtClean="0">
                <a:effectLst>
                  <a:outerShdw blurRad="38100" dist="38100" dir="2700000" algn="tl">
                    <a:srgbClr val="000000">
                      <a:alpha val="43137"/>
                    </a:srgbClr>
                  </a:outerShdw>
                </a:effectLst>
                <a:cs typeface="B Yagut" pitchFamily="2" charset="-78"/>
              </a:rPr>
              <a:t>1- </a:t>
            </a:r>
            <a:r>
              <a:rPr lang="ar-SA" sz="2400" kern="1200" dirty="0" smtClean="0">
                <a:effectLst>
                  <a:outerShdw blurRad="38100" dist="38100" dir="2700000" algn="tl">
                    <a:srgbClr val="000000">
                      <a:alpha val="43137"/>
                    </a:srgbClr>
                  </a:outerShdw>
                </a:effectLst>
                <a:cs typeface="B Yagut" pitchFamily="2" charset="-78"/>
              </a:rPr>
              <a:t>بلافاصله</a:t>
            </a:r>
            <a:r>
              <a:rPr lang="fa-IR" sz="2400" kern="1200" dirty="0" smtClean="0">
                <a:effectLst>
                  <a:outerShdw blurRad="38100" dist="38100" dir="2700000" algn="tl">
                    <a:srgbClr val="000000">
                      <a:alpha val="43137"/>
                    </a:srgbClr>
                  </a:outerShdw>
                </a:effectLst>
                <a:cs typeface="B Yagut" pitchFamily="2" charset="-78"/>
              </a:rPr>
              <a:t> بیمار به مرکز خدمات جامع سلامت ارجاع داده شود و در آنجا دراولین فرصت </a:t>
            </a:r>
            <a:r>
              <a:rPr lang="ar-SA" sz="2400" kern="1200" dirty="0" smtClean="0">
                <a:effectLst>
                  <a:outerShdw blurRad="38100" dist="38100" dir="2700000" algn="tl">
                    <a:srgbClr val="000000">
                      <a:alpha val="43137"/>
                    </a:srgbClr>
                  </a:outerShdw>
                </a:effectLst>
                <a:cs typeface="B Yagut" pitchFamily="2" charset="-78"/>
              </a:rPr>
              <a:t>از بیمار نمونه سوآپ رکتال تهیه </a:t>
            </a:r>
            <a:r>
              <a:rPr lang="fa-IR" sz="2400" kern="1200" dirty="0" smtClean="0">
                <a:effectLst>
                  <a:outerShdw blurRad="38100" dist="38100" dir="2700000" algn="tl">
                    <a:srgbClr val="000000">
                      <a:alpha val="43137"/>
                    </a:srgbClr>
                  </a:outerShdw>
                </a:effectLst>
                <a:cs typeface="B Yagut" pitchFamily="2" charset="-78"/>
              </a:rPr>
              <a:t>شو</a:t>
            </a:r>
            <a:r>
              <a:rPr lang="ar-SA" sz="2400" kern="1200" dirty="0" smtClean="0">
                <a:effectLst>
                  <a:outerShdw blurRad="38100" dist="38100" dir="2700000" algn="tl">
                    <a:srgbClr val="000000">
                      <a:alpha val="43137"/>
                    </a:srgbClr>
                  </a:outerShdw>
                </a:effectLst>
                <a:cs typeface="B Yagut" pitchFamily="2" charset="-78"/>
              </a:rPr>
              <a:t>د</a:t>
            </a:r>
            <a:r>
              <a:rPr lang="fa-IR" sz="2400" kern="1200" dirty="0" smtClean="0">
                <a:effectLst>
                  <a:outerShdw blurRad="38100" dist="38100" dir="2700000" algn="tl">
                    <a:srgbClr val="000000">
                      <a:alpha val="43137"/>
                    </a:srgbClr>
                  </a:outerShdw>
                </a:effectLst>
                <a:cs typeface="B Yagut" pitchFamily="2" charset="-78"/>
              </a:rPr>
              <a:t>.</a:t>
            </a:r>
          </a:p>
          <a:p>
            <a:pPr marL="552450" indent="-552450" algn="r">
              <a:lnSpc>
                <a:spcPct val="150000"/>
              </a:lnSpc>
              <a:buNone/>
            </a:pPr>
            <a:r>
              <a:rPr lang="fa-IR" sz="2400" kern="1200" dirty="0" smtClean="0">
                <a:effectLst>
                  <a:outerShdw blurRad="38100" dist="38100" dir="2700000" algn="tl">
                    <a:srgbClr val="000000">
                      <a:alpha val="43137"/>
                    </a:srgbClr>
                  </a:outerShdw>
                </a:effectLst>
                <a:cs typeface="B Yagut" pitchFamily="2" charset="-78"/>
              </a:rPr>
              <a:t>2- </a:t>
            </a:r>
            <a:r>
              <a:rPr lang="ar-SA" sz="2400" kern="1200" dirty="0" smtClean="0">
                <a:effectLst>
                  <a:outerShdw blurRad="38100" dist="38100" dir="2700000" algn="tl">
                    <a:srgbClr val="000000">
                      <a:alpha val="43137"/>
                    </a:srgbClr>
                  </a:outerShdw>
                </a:effectLst>
                <a:cs typeface="B Yagut" pitchFamily="2" charset="-78"/>
              </a:rPr>
              <a:t>فورا مایع درمانی</a:t>
            </a:r>
            <a:r>
              <a:rPr lang="fa-IR" sz="2400" kern="1200" dirty="0" smtClean="0">
                <a:effectLst>
                  <a:outerShdw blurRad="38100" dist="38100" dir="2700000" algn="tl">
                    <a:srgbClr val="000000">
                      <a:alpha val="43137"/>
                    </a:srgbClr>
                  </a:outerShdw>
                </a:effectLst>
                <a:cs typeface="B Yagut" pitchFamily="2" charset="-78"/>
              </a:rPr>
              <a:t> و تامین آب و الکترولیت </a:t>
            </a:r>
            <a:r>
              <a:rPr lang="ar-SA" sz="2400" kern="1200" dirty="0" smtClean="0">
                <a:effectLst>
                  <a:outerShdw blurRad="38100" dist="38100" dir="2700000" algn="tl">
                    <a:srgbClr val="000000">
                      <a:alpha val="43137"/>
                    </a:srgbClr>
                  </a:outerShdw>
                </a:effectLst>
                <a:cs typeface="B Yagut" pitchFamily="2" charset="-78"/>
              </a:rPr>
              <a:t>را </a:t>
            </a:r>
            <a:r>
              <a:rPr lang="fa-IR" sz="2400" kern="1200" dirty="0" smtClean="0">
                <a:effectLst>
                  <a:outerShdw blurRad="38100" dist="38100" dir="2700000" algn="tl">
                    <a:srgbClr val="000000">
                      <a:alpha val="43137"/>
                    </a:srgbClr>
                  </a:outerShdw>
                </a:effectLst>
                <a:cs typeface="B Yagut" pitchFamily="2" charset="-78"/>
              </a:rPr>
              <a:t>با استفاده از مایعات </a:t>
            </a:r>
            <a:r>
              <a:rPr lang="ar-SA" sz="2400" kern="1200" dirty="0" smtClean="0">
                <a:effectLst>
                  <a:outerShdw blurRad="38100" dist="38100" dir="2700000" algn="tl">
                    <a:srgbClr val="000000">
                      <a:alpha val="43137"/>
                    </a:srgbClr>
                  </a:outerShdw>
                </a:effectLst>
                <a:cs typeface="B Yagut" pitchFamily="2" charset="-78"/>
              </a:rPr>
              <a:t>آغاز کنی</a:t>
            </a:r>
            <a:r>
              <a:rPr lang="fa-IR" sz="2400" kern="1200" dirty="0" smtClean="0">
                <a:effectLst>
                  <a:outerShdw blurRad="38100" dist="38100" dir="2700000" algn="tl">
                    <a:srgbClr val="000000">
                      <a:alpha val="43137"/>
                    </a:srgbClr>
                  </a:outerShdw>
                </a:effectLst>
                <a:cs typeface="B Yagut" pitchFamily="2" charset="-78"/>
              </a:rPr>
              <a:t>د(درصورتیکه بیمار قادر به خوردن او آر اس نباشد از سرم رینگر لاکتات  استفاده شود)</a:t>
            </a:r>
          </a:p>
          <a:p>
            <a:pPr marL="552450" indent="-552450" algn="r">
              <a:lnSpc>
                <a:spcPct val="150000"/>
              </a:lnSpc>
              <a:buNone/>
            </a:pPr>
            <a:r>
              <a:rPr lang="fa-IR" sz="2400" kern="1200" dirty="0" smtClean="0">
                <a:effectLst>
                  <a:outerShdw blurRad="38100" dist="38100" dir="2700000" algn="tl">
                    <a:srgbClr val="000000">
                      <a:alpha val="43137"/>
                    </a:srgbClr>
                  </a:outerShdw>
                </a:effectLst>
                <a:cs typeface="B Yagut" pitchFamily="2" charset="-78"/>
              </a:rPr>
              <a:t>3- تکمیل دوره درمان و استفاده از آنتی بیوتیک بخاطر كوتاه كردن زمان بيماري و كاهش حجم اسهال و قطع زنجیره انتقال بیماری.</a:t>
            </a:r>
            <a:endParaRPr lang="en-US" sz="2400" kern="1200" dirty="0" smtClean="0">
              <a:effectLst>
                <a:outerShdw blurRad="38100" dist="38100" dir="2700000" algn="tl">
                  <a:srgbClr val="000000">
                    <a:alpha val="43137"/>
                  </a:srgbClr>
                </a:outerShdw>
              </a:effectLst>
              <a:cs typeface="B Yagut" pitchFamily="2" charset="-78"/>
            </a:endParaRPr>
          </a:p>
        </p:txBody>
      </p:sp>
      <p:pic>
        <p:nvPicPr>
          <p:cNvPr id="4" name="~PP1390.WAV">
            <a:hlinkClick r:id="" action="ppaction://media"/>
          </p:cNvPr>
          <p:cNvPicPr>
            <a:picLocks noRot="1" noChangeAspect="1"/>
          </p:cNvPicPr>
          <p:nvPr>
            <a:wavAudioFile r:embed="rId1" name="~PP1390.WAV"/>
          </p:nvPr>
        </p:nvPicPr>
        <p:blipFill>
          <a:blip r:embed="rId3"/>
          <a:stretch>
            <a:fillRect/>
          </a:stretch>
        </p:blipFill>
        <p:spPr>
          <a:xfrm>
            <a:off x="8696325" y="6410325"/>
            <a:ext cx="304800" cy="304800"/>
          </a:xfrm>
          <a:prstGeom prst="rect">
            <a:avLst/>
          </a:prstGeom>
        </p:spPr>
      </p:pic>
    </p:spTree>
  </p:cSld>
  <p:clrMapOvr>
    <a:masterClrMapping/>
  </p:clrMapOvr>
  <p:transition advTm="45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5291158" cy="838200"/>
          </a:xfrm>
        </p:spPr>
        <p:txBody>
          <a:bodyPr>
            <a:normAutofit/>
          </a:bodyPr>
          <a:lstStyle/>
          <a:p>
            <a:pPr algn="ctr"/>
            <a:r>
              <a:rPr lang="fa-IR" sz="4000" kern="1200" dirty="0" smtClean="0">
                <a:effectLst>
                  <a:outerShdw blurRad="38100" dist="38100" dir="2700000" algn="tl">
                    <a:srgbClr val="000000"/>
                  </a:outerShdw>
                </a:effectLst>
                <a:latin typeface="+mn-lt"/>
                <a:ea typeface="+mn-ea"/>
                <a:cs typeface="B Yagut" pitchFamily="2" charset="-78"/>
              </a:rPr>
              <a:t>عوارض بيماري</a:t>
            </a:r>
          </a:p>
        </p:txBody>
      </p:sp>
      <p:sp>
        <p:nvSpPr>
          <p:cNvPr id="3" name="Content Placeholder 2"/>
          <p:cNvSpPr>
            <a:spLocks noGrp="1"/>
          </p:cNvSpPr>
          <p:nvPr>
            <p:ph idx="1"/>
          </p:nvPr>
        </p:nvSpPr>
        <p:spPr>
          <a:xfrm>
            <a:off x="838200" y="1752600"/>
            <a:ext cx="8091518" cy="4333875"/>
          </a:xfrm>
        </p:spPr>
        <p:txBody>
          <a:bodyPr>
            <a:normAutofit/>
          </a:bodyPr>
          <a:lstStyle/>
          <a:p>
            <a:pPr marL="93663" indent="0" algn="r">
              <a:lnSpc>
                <a:spcPct val="150000"/>
              </a:lnSpc>
              <a:buNone/>
            </a:pPr>
            <a:r>
              <a:rPr lang="fa-IR" sz="2800" kern="1200" dirty="0" smtClean="0">
                <a:effectLst>
                  <a:outerShdw blurRad="38100" dist="38100" dir="2700000" algn="tl">
                    <a:srgbClr val="000000">
                      <a:alpha val="43137"/>
                    </a:srgbClr>
                  </a:outerShdw>
                </a:effectLst>
                <a:cs typeface="B Yagut" pitchFamily="2" charset="-78"/>
              </a:rPr>
              <a:t>بدنبال بيماري و از دست دادن حجم زياد مايعات و الكتروليت از بدن، بيمار دچار دهيدراسيون شديد مي شود و منجر به:</a:t>
            </a:r>
          </a:p>
          <a:p>
            <a:pPr marL="93663" indent="0" algn="r">
              <a:lnSpc>
                <a:spcPct val="150000"/>
              </a:lnSpc>
              <a:buNone/>
            </a:pPr>
            <a:r>
              <a:rPr lang="fa-IR" sz="2800" kern="1200" dirty="0" smtClean="0">
                <a:effectLst>
                  <a:outerShdw blurRad="38100" dist="38100" dir="2700000" algn="tl">
                    <a:srgbClr val="000000">
                      <a:alpha val="43137"/>
                    </a:srgbClr>
                  </a:outerShdw>
                </a:effectLst>
                <a:cs typeface="B Yagut" pitchFamily="2" charset="-78"/>
              </a:rPr>
              <a:t> -اسيدوز متابوليك</a:t>
            </a:r>
          </a:p>
          <a:p>
            <a:pPr algn="r">
              <a:lnSpc>
                <a:spcPct val="150000"/>
              </a:lnSpc>
              <a:buNone/>
            </a:pPr>
            <a:r>
              <a:rPr lang="fa-IR" sz="2800" kern="1200" dirty="0" smtClean="0">
                <a:solidFill>
                  <a:srgbClr val="FF0000"/>
                </a:solidFill>
                <a:effectLst>
                  <a:outerShdw blurRad="38100" dist="38100" dir="2700000" algn="tl">
                    <a:srgbClr val="000000">
                      <a:alpha val="43137"/>
                    </a:srgbClr>
                  </a:outerShdw>
                </a:effectLst>
                <a:cs typeface="B Yagut" pitchFamily="2" charset="-78"/>
              </a:rPr>
              <a:t>-</a:t>
            </a:r>
            <a:r>
              <a:rPr lang="fa-IR" sz="2800" kern="1200" dirty="0" smtClean="0">
                <a:effectLst>
                  <a:outerShdw blurRad="38100" dist="38100" dir="2700000" algn="tl">
                    <a:srgbClr val="000000">
                      <a:alpha val="43137"/>
                    </a:srgbClr>
                  </a:outerShdw>
                </a:effectLst>
                <a:cs typeface="B Yagut" pitchFamily="2" charset="-78"/>
              </a:rPr>
              <a:t> ادم ريه و اشكال در تنفس</a:t>
            </a:r>
          </a:p>
          <a:p>
            <a:pPr algn="r">
              <a:lnSpc>
                <a:spcPct val="150000"/>
              </a:lnSpc>
              <a:buNone/>
            </a:pPr>
            <a:r>
              <a:rPr lang="fa-IR" sz="2800" kern="1200" dirty="0" smtClean="0">
                <a:solidFill>
                  <a:srgbClr val="FF0000"/>
                </a:solidFill>
                <a:effectLst>
                  <a:outerShdw blurRad="38100" dist="38100" dir="2700000" algn="tl">
                    <a:srgbClr val="000000">
                      <a:alpha val="43137"/>
                    </a:srgbClr>
                  </a:outerShdw>
                </a:effectLst>
                <a:cs typeface="B Yagut" pitchFamily="2" charset="-78"/>
              </a:rPr>
              <a:t>-</a:t>
            </a:r>
            <a:r>
              <a:rPr lang="fa-IR" sz="2800" kern="1200" dirty="0" smtClean="0">
                <a:effectLst>
                  <a:outerShdw blurRad="38100" dist="38100" dir="2700000" algn="tl">
                    <a:srgbClr val="000000">
                      <a:alpha val="43137"/>
                    </a:srgbClr>
                  </a:outerShdw>
                </a:effectLst>
                <a:cs typeface="B Yagut" pitchFamily="2" charset="-78"/>
              </a:rPr>
              <a:t> نارسائي كليه ها و در موارد شديد</a:t>
            </a:r>
            <a:endParaRPr lang="fa-IR" sz="2800" kern="1200" dirty="0">
              <a:effectLst>
                <a:outerShdw blurRad="38100" dist="38100" dir="2700000" algn="tl">
                  <a:srgbClr val="000000">
                    <a:alpha val="43137"/>
                  </a:srgbClr>
                </a:outerShdw>
              </a:effectLst>
              <a:cs typeface="B Yagut" pitchFamily="2" charset="-78"/>
            </a:endParaRPr>
          </a:p>
        </p:txBody>
      </p:sp>
      <p:pic>
        <p:nvPicPr>
          <p:cNvPr id="4" name="~PP207.WAV">
            <a:hlinkClick r:id="" action="ppaction://media"/>
          </p:cNvPr>
          <p:cNvPicPr>
            <a:picLocks noRot="1" noChangeAspect="1"/>
          </p:cNvPicPr>
          <p:nvPr>
            <a:wavAudioFile r:embed="rId1" name="~PP207.WAV"/>
          </p:nvPr>
        </p:nvPicPr>
        <p:blipFill>
          <a:blip r:embed="rId3"/>
          <a:stretch>
            <a:fillRect/>
          </a:stretch>
        </p:blipFill>
        <p:spPr>
          <a:xfrm>
            <a:off x="8696325" y="6410325"/>
            <a:ext cx="304800" cy="304800"/>
          </a:xfrm>
          <a:prstGeom prst="rect">
            <a:avLst/>
          </a:prstGeom>
        </p:spPr>
      </p:pic>
    </p:spTree>
  </p:cSld>
  <p:clrMapOvr>
    <a:masterClrMapping/>
  </p:clrMapOvr>
  <p:transition advTm="19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457200"/>
            <a:ext cx="7667652" cy="1543040"/>
          </a:xfrm>
        </p:spPr>
        <p:txBody>
          <a:bodyPr>
            <a:normAutofit/>
          </a:bodyPr>
          <a:lstStyle/>
          <a:p>
            <a:pPr algn="r"/>
            <a:r>
              <a:rPr lang="fa-IR" sz="3200" b="1" kern="1200" dirty="0" smtClean="0">
                <a:effectLst>
                  <a:outerShdw blurRad="38100" dist="38100" dir="2700000" algn="tl">
                    <a:srgbClr val="000000"/>
                  </a:outerShdw>
                </a:effectLst>
                <a:latin typeface="+mn-lt"/>
                <a:ea typeface="+mn-ea"/>
                <a:cs typeface="B Yagut" pitchFamily="2" charset="-78"/>
              </a:rPr>
              <a:t>راه كارهاي تهيه غذاي سالم جهت پيشگيري ازابتلاء به وبا</a:t>
            </a:r>
          </a:p>
        </p:txBody>
      </p:sp>
      <p:sp>
        <p:nvSpPr>
          <p:cNvPr id="3" name="Content Placeholder 2"/>
          <p:cNvSpPr>
            <a:spLocks noGrp="1"/>
          </p:cNvSpPr>
          <p:nvPr>
            <p:ph idx="1"/>
          </p:nvPr>
        </p:nvSpPr>
        <p:spPr>
          <a:xfrm>
            <a:off x="785786" y="1828800"/>
            <a:ext cx="8215370" cy="5029200"/>
          </a:xfrm>
        </p:spPr>
        <p:txBody>
          <a:bodyPr>
            <a:normAutofit/>
          </a:bodyPr>
          <a:lstStyle/>
          <a:p>
            <a:pPr algn="r">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 مواد غذايي را به خوبي بپزيد (حداقل 70 درجه سانتيگراد حرارت براي پخت غذا لازم است)</a:t>
            </a:r>
          </a:p>
          <a:p>
            <a:pPr algn="r">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 غذاي پخته شده را فوراً ميل كنيد (در صورتيكه فاصله بين پخت غذا و مصرف آن زياد شود، احتمال آلودگي بيشتر است)</a:t>
            </a:r>
          </a:p>
          <a:p>
            <a:pPr algn="r">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 مواد غذايي پخته شده را به دقت نگهداري كنيد (در دماي يخچال، زير 10درجه نگهداري شود)</a:t>
            </a:r>
          </a:p>
          <a:p>
            <a:pPr algn="r">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 غذاي پخته شده را كاملاً حرارت دهيد (بهترين راه استريل كردن غذاهاي قبلا ًپخته شده، حرارت دادن آن است)</a:t>
            </a:r>
          </a:p>
          <a:p>
            <a:pPr algn="r">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 از تماس مواد غذايي خام و پخته شده با هم جلوگيري كنيد. </a:t>
            </a:r>
          </a:p>
        </p:txBody>
      </p:sp>
      <p:pic>
        <p:nvPicPr>
          <p:cNvPr id="4" name="~PP102.WAV">
            <a:hlinkClick r:id="" action="ppaction://media"/>
          </p:cNvPr>
          <p:cNvPicPr>
            <a:picLocks noRot="1" noChangeAspect="1"/>
          </p:cNvPicPr>
          <p:nvPr>
            <a:wavAudioFile r:embed="rId1" name="~PP102.WAV"/>
          </p:nvPr>
        </p:nvPicPr>
        <p:blipFill>
          <a:blip r:embed="rId3"/>
          <a:stretch>
            <a:fillRect/>
          </a:stretch>
        </p:blipFill>
        <p:spPr>
          <a:xfrm>
            <a:off x="8696325" y="6410325"/>
            <a:ext cx="304800" cy="304800"/>
          </a:xfrm>
          <a:prstGeom prst="rect">
            <a:avLst/>
          </a:prstGeom>
        </p:spPr>
      </p:pic>
    </p:spTree>
  </p:cSld>
  <p:clrMapOvr>
    <a:masterClrMapping/>
  </p:clrMapOvr>
  <p:transition advTm="20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304800"/>
            <a:ext cx="5070166" cy="707886"/>
          </a:xfrm>
          <a:prstGeom prst="rect">
            <a:avLst/>
          </a:prstGeom>
        </p:spPr>
        <p:txBody>
          <a:bodyPr wrap="square">
            <a:spAutoFit/>
          </a:bodyPr>
          <a:lstStyle/>
          <a:p>
            <a:pPr algn="ctr"/>
            <a:r>
              <a:rPr lang="ar-SA" sz="4000" b="1" dirty="0" smtClean="0">
                <a:effectLst>
                  <a:outerShdw blurRad="38100" dist="38100" dir="2700000" algn="tl">
                    <a:srgbClr val="000000"/>
                  </a:outerShdw>
                </a:effectLst>
                <a:cs typeface="B Yagut" pitchFamily="2" charset="-78"/>
              </a:rPr>
              <a:t>درمان </a:t>
            </a:r>
            <a:endParaRPr lang="en-US" sz="4000" b="1" dirty="0" smtClean="0">
              <a:effectLst>
                <a:outerShdw blurRad="38100" dist="38100" dir="2700000" algn="tl">
                  <a:srgbClr val="000000"/>
                </a:outerShdw>
              </a:effectLst>
              <a:cs typeface="B Yagut" pitchFamily="2" charset="-78"/>
            </a:endParaRPr>
          </a:p>
        </p:txBody>
      </p:sp>
      <p:sp>
        <p:nvSpPr>
          <p:cNvPr id="3" name="Rectangle 2"/>
          <p:cNvSpPr/>
          <p:nvPr/>
        </p:nvSpPr>
        <p:spPr>
          <a:xfrm>
            <a:off x="928662" y="1219200"/>
            <a:ext cx="7858180" cy="4185761"/>
          </a:xfrm>
          <a:prstGeom prst="rect">
            <a:avLst/>
          </a:prstGeom>
        </p:spPr>
        <p:txBody>
          <a:bodyPr wrap="square">
            <a:spAutoFit/>
          </a:bodyPr>
          <a:lstStyle/>
          <a:p>
            <a:pPr marL="552450" indent="-552450" algn="r">
              <a:lnSpc>
                <a:spcPct val="200000"/>
              </a:lnSpc>
            </a:pPr>
            <a:r>
              <a:rPr lang="ar-SA" sz="2800" dirty="0" smtClean="0">
                <a:solidFill>
                  <a:srgbClr val="FF0000"/>
                </a:solidFill>
                <a:effectLst>
                  <a:outerShdw blurRad="38100" dist="38100" dir="2700000" algn="tl">
                    <a:srgbClr val="000000">
                      <a:alpha val="43137"/>
                    </a:srgbClr>
                  </a:outerShdw>
                </a:effectLst>
                <a:cs typeface="B Yagut" pitchFamily="2" charset="-78"/>
              </a:rPr>
              <a:t>نكته مهم</a:t>
            </a:r>
            <a:r>
              <a:rPr lang="fa-IR" sz="2800" dirty="0" smtClean="0">
                <a:solidFill>
                  <a:srgbClr val="FF0000"/>
                </a:solidFill>
                <a:effectLst>
                  <a:outerShdw blurRad="38100" dist="38100" dir="2700000" algn="tl">
                    <a:srgbClr val="000000">
                      <a:alpha val="43137"/>
                    </a:srgbClr>
                  </a:outerShdw>
                </a:effectLst>
                <a:cs typeface="B Yagut" pitchFamily="2" charset="-78"/>
              </a:rPr>
              <a:t> دردرمان وبا</a:t>
            </a:r>
            <a:r>
              <a:rPr lang="ar-SA" sz="2800" dirty="0" smtClean="0">
                <a:solidFill>
                  <a:srgbClr val="FF0000"/>
                </a:solidFill>
                <a:effectLst>
                  <a:outerShdw blurRad="38100" dist="38100" dir="2700000" algn="tl">
                    <a:srgbClr val="000000">
                      <a:alpha val="43137"/>
                    </a:srgbClr>
                  </a:outerShdw>
                </a:effectLst>
                <a:cs typeface="B Yagut" pitchFamily="2" charset="-78"/>
              </a:rPr>
              <a:t>:</a:t>
            </a:r>
            <a:r>
              <a:rPr lang="fa-IR" sz="2800" dirty="0" smtClean="0">
                <a:solidFill>
                  <a:srgbClr val="FF0000"/>
                </a:solidFill>
                <a:effectLst>
                  <a:outerShdw blurRad="38100" dist="38100" dir="2700000" algn="tl">
                    <a:srgbClr val="000000">
                      <a:alpha val="43137"/>
                    </a:srgbClr>
                  </a:outerShdw>
                </a:effectLst>
                <a:cs typeface="B Yagut" pitchFamily="2" charset="-78"/>
              </a:rPr>
              <a:t> </a:t>
            </a:r>
            <a:endParaRPr lang="fa-IR" sz="2400" dirty="0" smtClean="0">
              <a:effectLst>
                <a:outerShdw blurRad="38100" dist="38100" dir="2700000" algn="tl">
                  <a:srgbClr val="000000">
                    <a:alpha val="43137"/>
                  </a:srgbClr>
                </a:outerShdw>
              </a:effectLst>
              <a:cs typeface="B Yagut" pitchFamily="2" charset="-78"/>
            </a:endParaRPr>
          </a:p>
          <a:p>
            <a:pPr marL="284163" indent="-15875" algn="r">
              <a:lnSpc>
                <a:spcPct val="200000"/>
              </a:lnSpc>
            </a:pPr>
            <a:r>
              <a:rPr lang="ar-SA" sz="2800" dirty="0" smtClean="0">
                <a:effectLst>
                  <a:outerShdw blurRad="38100" dist="38100" dir="2700000" algn="tl">
                    <a:srgbClr val="000000">
                      <a:alpha val="43137"/>
                    </a:srgbClr>
                  </a:outerShdw>
                </a:effectLst>
                <a:cs typeface="B Yagut" pitchFamily="2" charset="-78"/>
              </a:rPr>
              <a:t>براي تشخيص</a:t>
            </a:r>
            <a:r>
              <a:rPr lang="fa-IR" sz="2800" dirty="0" smtClean="0">
                <a:effectLst>
                  <a:outerShdw blurRad="38100" dist="38100" dir="2700000" algn="tl">
                    <a:srgbClr val="000000">
                      <a:alpha val="43137"/>
                    </a:srgbClr>
                  </a:outerShdw>
                </a:effectLst>
                <a:cs typeface="B Yagut" pitchFamily="2" charset="-78"/>
              </a:rPr>
              <a:t> بيماري</a:t>
            </a:r>
            <a:r>
              <a:rPr lang="ar-SA" sz="2800" dirty="0" smtClean="0">
                <a:effectLst>
                  <a:outerShdw blurRad="38100" dist="38100" dir="2700000" algn="tl">
                    <a:srgbClr val="000000">
                      <a:alpha val="43137"/>
                    </a:srgbClr>
                  </a:outerShdw>
                </a:effectLst>
                <a:cs typeface="B Yagut" pitchFamily="2" charset="-78"/>
              </a:rPr>
              <a:t> و شروع درمان نيازي به تاييد باكتريولوژيك</a:t>
            </a:r>
            <a:r>
              <a:rPr lang="fa-IR" sz="2800" dirty="0" smtClean="0">
                <a:effectLst>
                  <a:outerShdw blurRad="38100" dist="38100" dir="2700000" algn="tl">
                    <a:srgbClr val="000000">
                      <a:alpha val="43137"/>
                    </a:srgbClr>
                  </a:outerShdw>
                </a:effectLst>
                <a:cs typeface="B Yagut" pitchFamily="2" charset="-78"/>
              </a:rPr>
              <a:t> التور</a:t>
            </a:r>
            <a:r>
              <a:rPr lang="ar-SA" sz="2800" dirty="0" smtClean="0">
                <a:effectLst>
                  <a:outerShdw blurRad="38100" dist="38100" dir="2700000" algn="tl">
                    <a:srgbClr val="000000">
                      <a:alpha val="43137"/>
                    </a:srgbClr>
                  </a:outerShdw>
                </a:effectLst>
                <a:cs typeface="B Yagut" pitchFamily="2" charset="-78"/>
              </a:rPr>
              <a:t>نيست و</a:t>
            </a:r>
            <a:r>
              <a:rPr lang="fa-IR" sz="2800" dirty="0" smtClean="0">
                <a:effectLst>
                  <a:outerShdw blurRad="38100" dist="38100" dir="2700000" algn="tl">
                    <a:srgbClr val="000000">
                      <a:alpha val="43137"/>
                    </a:srgbClr>
                  </a:outerShdw>
                </a:effectLst>
                <a:cs typeface="B Yagut" pitchFamily="2" charset="-78"/>
              </a:rPr>
              <a:t> </a:t>
            </a:r>
            <a:r>
              <a:rPr lang="ar-SA" sz="2800" dirty="0" smtClean="0">
                <a:effectLst>
                  <a:outerShdw blurRad="38100" dist="38100" dir="2700000" algn="tl">
                    <a:srgbClr val="000000">
                      <a:alpha val="43137"/>
                    </a:srgbClr>
                  </a:outerShdw>
                </a:effectLst>
                <a:cs typeface="B Yagut" pitchFamily="2" charset="-78"/>
              </a:rPr>
              <a:t>با</a:t>
            </a:r>
            <a:r>
              <a:rPr lang="fa-IR" sz="2800" dirty="0" smtClean="0">
                <a:effectLst>
                  <a:outerShdw blurRad="38100" dist="38100" dir="2700000" algn="tl">
                    <a:srgbClr val="000000">
                      <a:alpha val="43137"/>
                    </a:srgbClr>
                  </a:outerShdw>
                </a:effectLst>
                <a:cs typeface="B Yagut" pitchFamily="2" charset="-78"/>
              </a:rPr>
              <a:t>يد با</a:t>
            </a:r>
            <a:r>
              <a:rPr lang="ar-SA" sz="2800" dirty="0" smtClean="0">
                <a:effectLst>
                  <a:outerShdw blurRad="38100" dist="38100" dir="2700000" algn="tl">
                    <a:srgbClr val="000000">
                      <a:alpha val="43137"/>
                    </a:srgbClr>
                  </a:outerShdw>
                </a:effectLst>
                <a:cs typeface="B Yagut" pitchFamily="2" charset="-78"/>
              </a:rPr>
              <a:t> تشخيص باليني درمان شروع شود</a:t>
            </a:r>
            <a:r>
              <a:rPr lang="fa-IR" sz="2800" dirty="0" smtClean="0">
                <a:effectLst>
                  <a:outerShdw blurRad="38100" dist="38100" dir="2700000" algn="tl">
                    <a:srgbClr val="000000">
                      <a:alpha val="43137"/>
                    </a:srgbClr>
                  </a:outerShdw>
                </a:effectLst>
                <a:cs typeface="B Yagut" pitchFamily="2" charset="-78"/>
              </a:rPr>
              <a:t>0</a:t>
            </a:r>
          </a:p>
          <a:p>
            <a:pPr marL="552450" indent="-552450" algn="just">
              <a:lnSpc>
                <a:spcPct val="200000"/>
              </a:lnSpc>
            </a:pPr>
            <a:endParaRPr lang="fa-IR" sz="2400" dirty="0" smtClean="0">
              <a:effectLst>
                <a:outerShdw blurRad="38100" dist="38100" dir="2700000" algn="tl">
                  <a:srgbClr val="000000">
                    <a:alpha val="43137"/>
                  </a:srgbClr>
                </a:outerShdw>
              </a:effectLst>
              <a:cs typeface="B Yagut" pitchFamily="2" charset="-78"/>
            </a:endParaRPr>
          </a:p>
        </p:txBody>
      </p:sp>
      <p:pic>
        <p:nvPicPr>
          <p:cNvPr id="4" name="~PP361.WAV">
            <a:hlinkClick r:id="" action="ppaction://media"/>
          </p:cNvPr>
          <p:cNvPicPr>
            <a:picLocks noRot="1" noChangeAspect="1"/>
          </p:cNvPicPr>
          <p:nvPr>
            <a:wavAudioFile r:embed="rId1" name="~PP361.WAV"/>
          </p:nvPr>
        </p:nvPicPr>
        <p:blipFill>
          <a:blip r:embed="rId3"/>
          <a:stretch>
            <a:fillRect/>
          </a:stretch>
        </p:blipFill>
        <p:spPr>
          <a:xfrm>
            <a:off x="8696325" y="6410325"/>
            <a:ext cx="304800" cy="304800"/>
          </a:xfrm>
          <a:prstGeom prst="rect">
            <a:avLst/>
          </a:prstGeom>
        </p:spPr>
      </p:pic>
    </p:spTree>
  </p:cSld>
  <p:clrMapOvr>
    <a:masterClrMapping/>
  </p:clrMapOvr>
  <p:transition advTm="12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305800" cy="4953000"/>
          </a:xfrm>
        </p:spPr>
        <p:txBody>
          <a:bodyPr>
            <a:normAutofit/>
          </a:bodyPr>
          <a:lstStyle/>
          <a:p>
            <a:pPr marL="552450" indent="-552450" algn="r">
              <a:lnSpc>
                <a:spcPct val="200000"/>
              </a:lnSpc>
              <a:buClr>
                <a:srgbClr val="FF0000"/>
              </a:buClr>
              <a:buSzPct val="80000"/>
              <a:buNone/>
            </a:pPr>
            <a:r>
              <a:rPr lang="fa-IR" sz="2400" dirty="0" smtClean="0">
                <a:effectLst>
                  <a:outerShdw blurRad="38100" dist="38100" dir="2700000" algn="tl">
                    <a:srgbClr val="000000">
                      <a:alpha val="43137"/>
                    </a:srgbClr>
                  </a:outerShdw>
                </a:effectLst>
                <a:cs typeface="B Yagut" pitchFamily="2" charset="-78"/>
              </a:rPr>
              <a:t>تجویز</a:t>
            </a:r>
            <a:r>
              <a:rPr lang="ar-SA" sz="2400" dirty="0" smtClean="0">
                <a:effectLst>
                  <a:outerShdw blurRad="38100" dist="38100" dir="2700000" algn="tl">
                    <a:srgbClr val="000000">
                      <a:alpha val="43137"/>
                    </a:srgbClr>
                  </a:outerShdw>
                </a:effectLst>
                <a:cs typeface="B Yagut" pitchFamily="2" charset="-78"/>
              </a:rPr>
              <a:t>مايع و الكتروليت كافي بر اساس نوع دهيدراتاسيون</a:t>
            </a:r>
            <a:r>
              <a:rPr lang="fa-IR" sz="2400" dirty="0" smtClean="0">
                <a:effectLst>
                  <a:outerShdw blurRad="38100" dist="38100" dir="2700000" algn="tl">
                    <a:srgbClr val="000000">
                      <a:alpha val="43137"/>
                    </a:srgbClr>
                  </a:outerShdw>
                </a:effectLst>
                <a:cs typeface="B Yagut" pitchFamily="2" charset="-78"/>
              </a:rPr>
              <a:t> بيمار</a:t>
            </a:r>
            <a:endParaRPr lang="fa-IR" sz="18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buSzPct val="80000"/>
              <a:buNone/>
            </a:pPr>
            <a:r>
              <a:rPr lang="ar-SA" sz="2400" dirty="0" smtClean="0">
                <a:effectLst>
                  <a:outerShdw blurRad="38100" dist="38100" dir="2700000" algn="tl">
                    <a:srgbClr val="000000">
                      <a:alpha val="43137"/>
                    </a:srgbClr>
                  </a:outerShdw>
                </a:effectLst>
                <a:cs typeface="B Yagut" pitchFamily="2" charset="-78"/>
              </a:rPr>
              <a:t>تجويز آنتي بيوتيك مناسب</a:t>
            </a:r>
            <a:r>
              <a:rPr lang="fa-IR" sz="2400" dirty="0" smtClean="0">
                <a:effectLst>
                  <a:outerShdw blurRad="38100" dist="38100" dir="2700000" algn="tl">
                    <a:srgbClr val="000000">
                      <a:alpha val="43137"/>
                    </a:srgbClr>
                  </a:outerShdw>
                </a:effectLst>
                <a:cs typeface="B Yagut" pitchFamily="2" charset="-78"/>
              </a:rPr>
              <a:t>، درمان</a:t>
            </a:r>
            <a:r>
              <a:rPr lang="ar-SA" sz="2400" dirty="0" smtClean="0">
                <a:effectLst>
                  <a:outerShdw blurRad="38100" dist="38100" dir="2700000" algn="tl">
                    <a:srgbClr val="000000">
                      <a:alpha val="43137"/>
                    </a:srgbClr>
                  </a:outerShdw>
                </a:effectLst>
                <a:cs typeface="B Yagut" pitchFamily="2" charset="-78"/>
              </a:rPr>
              <a:t> آنتي بيوتيك</a:t>
            </a:r>
            <a:r>
              <a:rPr lang="fa-IR" sz="2400" dirty="0" smtClean="0">
                <a:effectLst>
                  <a:outerShdw blurRad="38100" dist="38100" dir="2700000" algn="tl">
                    <a:srgbClr val="000000">
                      <a:alpha val="43137"/>
                    </a:srgbClr>
                  </a:outerShdw>
                </a:effectLst>
                <a:cs typeface="B Yagut" pitchFamily="2" charset="-78"/>
              </a:rPr>
              <a:t>ي</a:t>
            </a:r>
            <a:r>
              <a:rPr lang="ar-SA" sz="2400" dirty="0" smtClean="0">
                <a:effectLst>
                  <a:outerShdw blurRad="38100" dist="38100" dir="2700000" algn="tl">
                    <a:srgbClr val="000000">
                      <a:alpha val="43137"/>
                    </a:srgbClr>
                  </a:outerShdw>
                </a:effectLst>
                <a:cs typeface="B Yagut" pitchFamily="2" charset="-78"/>
              </a:rPr>
              <a:t> به كنترل</a:t>
            </a:r>
            <a:r>
              <a:rPr lang="fa-IR" sz="2400" dirty="0" smtClean="0">
                <a:effectLst>
                  <a:outerShdw blurRad="38100" dist="38100" dir="2700000" algn="tl">
                    <a:srgbClr val="000000">
                      <a:alpha val="43137"/>
                    </a:srgbClr>
                  </a:outerShdw>
                </a:effectLst>
                <a:cs typeface="B Yagut" pitchFamily="2" charset="-78"/>
              </a:rPr>
              <a:t> و بهبود</a:t>
            </a:r>
            <a:r>
              <a:rPr lang="ar-SA" sz="2400" dirty="0" smtClean="0">
                <a:effectLst>
                  <a:outerShdw blurRad="38100" dist="38100" dir="2700000" algn="tl">
                    <a:srgbClr val="000000">
                      <a:alpha val="43137"/>
                    </a:srgbClr>
                  </a:outerShdw>
                </a:effectLst>
                <a:cs typeface="B Yagut" pitchFamily="2" charset="-78"/>
              </a:rPr>
              <a:t> بيماري كمك</a:t>
            </a:r>
            <a:r>
              <a:rPr lang="fa-IR" sz="2400" dirty="0" smtClean="0">
                <a:effectLst>
                  <a:outerShdw blurRad="38100" dist="38100" dir="2700000" algn="tl">
                    <a:srgbClr val="000000">
                      <a:alpha val="43137"/>
                    </a:srgbClr>
                  </a:outerShdw>
                </a:effectLst>
                <a:cs typeface="B Yagut" pitchFamily="2" charset="-78"/>
              </a:rPr>
              <a:t>‌ مي‌كند</a:t>
            </a:r>
            <a:r>
              <a:rPr lang="ar-SA" sz="2400" dirty="0" smtClean="0">
                <a:effectLst>
                  <a:outerShdw blurRad="38100" dist="38100" dir="2700000" algn="tl">
                    <a:srgbClr val="000000">
                      <a:alpha val="43137"/>
                    </a:srgbClr>
                  </a:outerShdw>
                </a:effectLst>
                <a:cs typeface="B Yagut" pitchFamily="2" charset="-78"/>
              </a:rPr>
              <a:t> </a:t>
            </a:r>
            <a:r>
              <a:rPr lang="fa-IR" sz="2400" dirty="0" smtClean="0">
                <a:effectLst>
                  <a:outerShdw blurRad="38100" dist="38100" dir="2700000" algn="tl">
                    <a:srgbClr val="000000">
                      <a:alpha val="43137"/>
                    </a:srgbClr>
                  </a:outerShdw>
                </a:effectLst>
                <a:cs typeface="B Yagut" pitchFamily="2" charset="-78"/>
              </a:rPr>
              <a:t>و باعث قطع زنجيره انتقال التور </a:t>
            </a:r>
            <a:r>
              <a:rPr lang="ar-SA" sz="2400" dirty="0" smtClean="0">
                <a:effectLst>
                  <a:outerShdw blurRad="38100" dist="38100" dir="2700000" algn="tl">
                    <a:srgbClr val="000000">
                      <a:alpha val="43137"/>
                    </a:srgbClr>
                  </a:outerShdw>
                </a:effectLst>
                <a:cs typeface="B Yagut" pitchFamily="2" charset="-78"/>
              </a:rPr>
              <a:t>مي </a:t>
            </a:r>
            <a:r>
              <a:rPr lang="fa-IR" sz="2400" dirty="0" smtClean="0">
                <a:effectLst>
                  <a:outerShdw blurRad="38100" dist="38100" dir="2700000" algn="tl">
                    <a:srgbClr val="000000">
                      <a:alpha val="43137"/>
                    </a:srgbClr>
                  </a:outerShdw>
                </a:effectLst>
                <a:cs typeface="B Yagut" pitchFamily="2" charset="-78"/>
              </a:rPr>
              <a:t>شود.</a:t>
            </a:r>
            <a:r>
              <a:rPr lang="ar-SA" sz="2400" dirty="0" smtClean="0">
                <a:effectLst>
                  <a:outerShdw blurRad="38100" dist="38100" dir="2700000" algn="tl">
                    <a:srgbClr val="000000">
                      <a:alpha val="43137"/>
                    </a:srgbClr>
                  </a:outerShdw>
                </a:effectLst>
                <a:cs typeface="B Yagut" pitchFamily="2" charset="-78"/>
              </a:rPr>
              <a:t> </a:t>
            </a:r>
            <a:endParaRPr lang="fa-IR" sz="24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buSzPct val="80000"/>
              <a:buNone/>
            </a:pPr>
            <a:r>
              <a:rPr lang="fa-IR" sz="2400" dirty="0" smtClean="0">
                <a:effectLst>
                  <a:outerShdw blurRad="38100" dist="38100" dir="2700000" algn="tl">
                    <a:srgbClr val="000000">
                      <a:alpha val="43137"/>
                    </a:srgbClr>
                  </a:outerShdw>
                </a:effectLst>
                <a:cs typeface="B Yagut" pitchFamily="2" charset="-78"/>
              </a:rPr>
              <a:t>آب و الكتروليت 80 تا 90 درصد از بيماران را با محلول جبران  کرد</a:t>
            </a:r>
            <a:r>
              <a:rPr lang="ar-SA" sz="2400" dirty="0" smtClean="0">
                <a:effectLst>
                  <a:outerShdw blurRad="38100" dist="38100" dir="2700000" algn="tl">
                    <a:srgbClr val="000000">
                      <a:alpha val="43137"/>
                    </a:srgbClr>
                  </a:outerShdw>
                </a:effectLst>
                <a:cs typeface="B Yagut" pitchFamily="2" charset="-78"/>
              </a:rPr>
              <a:t>.</a:t>
            </a:r>
            <a:endParaRPr lang="fa-IR" sz="24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buSzPct val="80000"/>
              <a:buNone/>
            </a:pPr>
            <a:r>
              <a:rPr lang="fa-IR" sz="2400" dirty="0" smtClean="0">
                <a:effectLst>
                  <a:outerShdw blurRad="38100" dist="38100" dir="2700000" algn="tl">
                    <a:srgbClr val="000000">
                      <a:alpha val="43137"/>
                    </a:srgbClr>
                  </a:outerShdw>
                </a:effectLst>
                <a:cs typeface="B Yagut" pitchFamily="2" charset="-78"/>
              </a:rPr>
              <a:t>تغذیه مناسب با مواد غذایی تازه و پرکالری</a:t>
            </a:r>
            <a:endParaRPr lang="en-US" sz="2400" dirty="0" smtClean="0">
              <a:effectLst>
                <a:outerShdw blurRad="38100" dist="38100" dir="2700000" algn="tl">
                  <a:srgbClr val="000000">
                    <a:alpha val="43137"/>
                  </a:srgbClr>
                </a:outerShdw>
              </a:effectLst>
              <a:cs typeface="B Yagut" pitchFamily="2" charset="-78"/>
            </a:endParaRPr>
          </a:p>
          <a:p>
            <a:pPr algn="r">
              <a:lnSpc>
                <a:spcPct val="200000"/>
              </a:lnSpc>
            </a:pPr>
            <a:endParaRPr lang="fa-IR" sz="2400" dirty="0">
              <a:cs typeface="B Yagut" pitchFamily="2" charset="-78"/>
            </a:endParaRPr>
          </a:p>
        </p:txBody>
      </p:sp>
      <p:sp>
        <p:nvSpPr>
          <p:cNvPr id="4" name="Rectangle 3"/>
          <p:cNvSpPr/>
          <p:nvPr/>
        </p:nvSpPr>
        <p:spPr>
          <a:xfrm>
            <a:off x="2209800" y="228600"/>
            <a:ext cx="6172200" cy="707886"/>
          </a:xfrm>
          <a:prstGeom prst="rect">
            <a:avLst/>
          </a:prstGeom>
        </p:spPr>
        <p:txBody>
          <a:bodyPr wrap="square">
            <a:spAutoFit/>
          </a:bodyPr>
          <a:lstStyle/>
          <a:p>
            <a:pPr algn="ctr"/>
            <a:r>
              <a:rPr lang="ar-SA" sz="4000" b="1" dirty="0" smtClean="0">
                <a:effectLst>
                  <a:outerShdw blurRad="38100" dist="38100" dir="2700000" algn="tl">
                    <a:srgbClr val="000000"/>
                  </a:outerShdw>
                </a:effectLst>
                <a:cs typeface="B Yagut" pitchFamily="2" charset="-78"/>
              </a:rPr>
              <a:t>درمان</a:t>
            </a:r>
            <a:endParaRPr lang="en-US" sz="4000" b="1" dirty="0" smtClean="0">
              <a:effectLst>
                <a:outerShdw blurRad="38100" dist="38100" dir="2700000" algn="tl">
                  <a:srgbClr val="000000"/>
                </a:outerShdw>
              </a:effectLst>
              <a:cs typeface="B Yagut" pitchFamily="2" charset="-78"/>
            </a:endParaRPr>
          </a:p>
        </p:txBody>
      </p:sp>
      <p:pic>
        <p:nvPicPr>
          <p:cNvPr id="5" name="~PP2566.WAV">
            <a:hlinkClick r:id="" action="ppaction://media"/>
          </p:cNvPr>
          <p:cNvPicPr>
            <a:picLocks noRot="1" noChangeAspect="1"/>
          </p:cNvPicPr>
          <p:nvPr>
            <a:wavAudioFile r:embed="rId1" name="~PP2566.WAV"/>
          </p:nvPr>
        </p:nvPicPr>
        <p:blipFill>
          <a:blip r:embed="rId3"/>
          <a:stretch>
            <a:fillRect/>
          </a:stretch>
        </p:blipFill>
        <p:spPr>
          <a:xfrm>
            <a:off x="8696325" y="6410325"/>
            <a:ext cx="304800" cy="304800"/>
          </a:xfrm>
          <a:prstGeom prst="rect">
            <a:avLst/>
          </a:prstGeom>
        </p:spPr>
      </p:pic>
    </p:spTree>
  </p:cSld>
  <p:clrMapOvr>
    <a:masterClrMapping/>
  </p:clrMapOvr>
  <p:transition advTm="26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990600"/>
          </a:xfrm>
        </p:spPr>
        <p:txBody>
          <a:bodyPr>
            <a:normAutofit fontScale="90000"/>
          </a:bodyPr>
          <a:lstStyle/>
          <a:p>
            <a:pPr eaLnBrk="1" hangingPunct="1"/>
            <a:r>
              <a:rPr lang="fa-IR" dirty="0" smtClean="0">
                <a:cs typeface="B Yagut" pitchFamily="2" charset="-78"/>
              </a:rPr>
              <a:t>اهداف آموزشی</a:t>
            </a:r>
            <a:r>
              <a:rPr lang="fa-IR" dirty="0" smtClean="0"/>
              <a:t/>
            </a:r>
            <a:br>
              <a:rPr lang="fa-IR" dirty="0" smtClean="0"/>
            </a:br>
            <a:endParaRPr lang="fa-IR" dirty="0" smtClean="0"/>
          </a:p>
        </p:txBody>
      </p:sp>
      <p:sp>
        <p:nvSpPr>
          <p:cNvPr id="4099" name="Content Placeholder 2"/>
          <p:cNvSpPr>
            <a:spLocks noGrp="1"/>
          </p:cNvSpPr>
          <p:nvPr>
            <p:ph idx="1"/>
          </p:nvPr>
        </p:nvSpPr>
        <p:spPr>
          <a:xfrm>
            <a:off x="457200" y="1071563"/>
            <a:ext cx="8229600" cy="5643562"/>
          </a:xfrm>
        </p:spPr>
        <p:txBody>
          <a:bodyPr>
            <a:normAutofit fontScale="92500" lnSpcReduction="10000"/>
          </a:bodyPr>
          <a:lstStyle/>
          <a:p>
            <a:pPr algn="r" eaLnBrk="1" hangingPunct="1">
              <a:lnSpc>
                <a:spcPct val="150000"/>
              </a:lnSpc>
              <a:buFont typeface="Arial" pitchFamily="34" charset="0"/>
              <a:buNone/>
            </a:pPr>
            <a:r>
              <a:rPr lang="fa-IR" sz="2800" dirty="0" smtClean="0">
                <a:cs typeface="B Yagut" pitchFamily="2" charset="-78"/>
              </a:rPr>
              <a:t>در پایان درس انتظارمی رود فراگیران بتوانند</a:t>
            </a:r>
          </a:p>
          <a:p>
            <a:pPr algn="r" eaLnBrk="1" hangingPunct="1">
              <a:lnSpc>
                <a:spcPct val="150000"/>
              </a:lnSpc>
              <a:buFont typeface="Arial" pitchFamily="34" charset="0"/>
              <a:buNone/>
            </a:pPr>
            <a:r>
              <a:rPr lang="fa-IR" sz="2000" dirty="0" smtClean="0">
                <a:cs typeface="B Yagut" pitchFamily="2" charset="-78"/>
              </a:rPr>
              <a:t>1</a:t>
            </a:r>
            <a:r>
              <a:rPr lang="fa-IR" sz="2400" dirty="0" smtClean="0">
                <a:cs typeface="B Yagut" pitchFamily="2" charset="-78"/>
              </a:rPr>
              <a:t>- بیماری وبا را تعریف کنند .</a:t>
            </a:r>
          </a:p>
          <a:p>
            <a:pPr algn="r" eaLnBrk="1" hangingPunct="1">
              <a:lnSpc>
                <a:spcPct val="150000"/>
              </a:lnSpc>
              <a:buFont typeface="Arial" pitchFamily="34" charset="0"/>
              <a:buNone/>
            </a:pPr>
            <a:r>
              <a:rPr lang="fa-IR" sz="2400" dirty="0" smtClean="0">
                <a:cs typeface="B Yagut" pitchFamily="2" charset="-78"/>
              </a:rPr>
              <a:t>2-علائم ونشانه هاآن را نام ببرند. </a:t>
            </a:r>
          </a:p>
          <a:p>
            <a:pPr algn="r">
              <a:lnSpc>
                <a:spcPct val="150000"/>
              </a:lnSpc>
              <a:buNone/>
            </a:pPr>
            <a:r>
              <a:rPr lang="fa-IR" sz="2400" dirty="0" smtClean="0">
                <a:cs typeface="B Yagut" pitchFamily="2" charset="-78"/>
              </a:rPr>
              <a:t>3-اتیولوژی بیماری وبا شرح دهند</a:t>
            </a:r>
          </a:p>
          <a:p>
            <a:pPr algn="r">
              <a:lnSpc>
                <a:spcPct val="150000"/>
              </a:lnSpc>
              <a:buNone/>
            </a:pPr>
            <a:r>
              <a:rPr lang="fa-IR" sz="2400" dirty="0" smtClean="0">
                <a:cs typeface="B Yagut" pitchFamily="2" charset="-78"/>
              </a:rPr>
              <a:t>.4- تعاریف بومی  هشدار و خذف التور راتوضیح دهند</a:t>
            </a:r>
          </a:p>
          <a:p>
            <a:pPr algn="r" eaLnBrk="1" hangingPunct="1">
              <a:lnSpc>
                <a:spcPct val="150000"/>
              </a:lnSpc>
              <a:buFont typeface="Arial" pitchFamily="34" charset="0"/>
              <a:buNone/>
            </a:pPr>
            <a:r>
              <a:rPr lang="fa-IR" sz="2400" dirty="0" smtClean="0">
                <a:cs typeface="B Yagut" pitchFamily="2" charset="-78"/>
              </a:rPr>
              <a:t>5-راه های انتقال وبا را نام ببرند.</a:t>
            </a:r>
          </a:p>
          <a:p>
            <a:pPr algn="r" eaLnBrk="1" hangingPunct="1">
              <a:lnSpc>
                <a:spcPct val="150000"/>
              </a:lnSpc>
              <a:buFont typeface="Arial" pitchFamily="34" charset="0"/>
              <a:buNone/>
            </a:pPr>
            <a:r>
              <a:rPr lang="fa-IR" sz="2400" dirty="0" smtClean="0">
                <a:cs typeface="B Yagut" pitchFamily="2" charset="-78"/>
              </a:rPr>
              <a:t>6- خصوصیات وعلائم بالینی وبا را شرح دهند.</a:t>
            </a:r>
          </a:p>
          <a:p>
            <a:pPr algn="r" eaLnBrk="1" hangingPunct="1">
              <a:lnSpc>
                <a:spcPct val="150000"/>
              </a:lnSpc>
              <a:buFont typeface="Arial" pitchFamily="34" charset="0"/>
              <a:buNone/>
            </a:pPr>
            <a:r>
              <a:rPr lang="fa-IR" sz="2400" dirty="0" smtClean="0">
                <a:cs typeface="B Yagut" pitchFamily="2" charset="-78"/>
              </a:rPr>
              <a:t>7-روش تهیه نمونه سواپ رکتال را توضیح دهند.</a:t>
            </a:r>
          </a:p>
          <a:p>
            <a:pPr algn="r" eaLnBrk="1" hangingPunct="1">
              <a:lnSpc>
                <a:spcPct val="150000"/>
              </a:lnSpc>
              <a:buFont typeface="Arial" pitchFamily="34" charset="0"/>
              <a:buNone/>
            </a:pPr>
            <a:r>
              <a:rPr lang="fa-IR" sz="2400" dirty="0" smtClean="0">
                <a:cs typeface="B Yagut" pitchFamily="2" charset="-78"/>
              </a:rPr>
              <a:t>8-درمان بیماری وبارا توضیح دهند.</a:t>
            </a:r>
          </a:p>
          <a:p>
            <a:pPr algn="r" eaLnBrk="1" hangingPunct="1">
              <a:lnSpc>
                <a:spcPct val="150000"/>
              </a:lnSpc>
              <a:buFont typeface="Arial" pitchFamily="34" charset="0"/>
              <a:buNone/>
            </a:pPr>
            <a:r>
              <a:rPr lang="fa-IR" sz="2400" dirty="0" smtClean="0">
                <a:cs typeface="B Yagut" pitchFamily="2" charset="-78"/>
              </a:rPr>
              <a:t>9- راه های مراقبت و پیشگیری وبا را شرح دهند.</a:t>
            </a:r>
          </a:p>
          <a:p>
            <a:pPr algn="r" eaLnBrk="1" hangingPunct="1">
              <a:lnSpc>
                <a:spcPct val="150000"/>
              </a:lnSpc>
            </a:pPr>
            <a:endParaRPr lang="fa-IR" sz="2000" dirty="0" smtClean="0">
              <a:cs typeface="B Yagut" pitchFamily="2" charset="-78"/>
            </a:endParaRPr>
          </a:p>
        </p:txBody>
      </p:sp>
      <p:pic>
        <p:nvPicPr>
          <p:cNvPr id="5" name="~PP2777.WAV">
            <a:hlinkClick r:id="" action="ppaction://media"/>
          </p:cNvPr>
          <p:cNvPicPr>
            <a:picLocks noRot="1" noChangeAspect="1"/>
          </p:cNvPicPr>
          <p:nvPr>
            <a:wavAudioFile r:embed="rId1" name="~PP2777.WAV"/>
          </p:nvPr>
        </p:nvPicPr>
        <p:blipFill>
          <a:blip r:embed="rId3"/>
          <a:stretch>
            <a:fillRect/>
          </a:stretch>
        </p:blipFill>
        <p:spPr>
          <a:xfrm>
            <a:off x="8696325" y="6410325"/>
            <a:ext cx="304800" cy="304800"/>
          </a:xfrm>
          <a:prstGeom prst="rect">
            <a:avLst/>
          </a:prstGeom>
        </p:spPr>
      </p:pic>
    </p:spTree>
  </p:cSld>
  <p:clrMapOvr>
    <a:masterClrMapping/>
  </p:clrMapOvr>
  <p:transition advTm="33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16" y="1447800"/>
            <a:ext cx="8124884" cy="3908762"/>
          </a:xfrm>
          <a:prstGeom prst="rect">
            <a:avLst/>
          </a:prstGeom>
        </p:spPr>
        <p:txBody>
          <a:bodyPr wrap="square">
            <a:spAutoFit/>
          </a:bodyPr>
          <a:lstStyle/>
          <a:p>
            <a:pPr marL="552450" indent="-552450" algn="r">
              <a:lnSpc>
                <a:spcPct val="200000"/>
              </a:lnSpc>
            </a:pPr>
            <a:r>
              <a:rPr lang="fa-IR" sz="2800" dirty="0" smtClean="0">
                <a:effectLst>
                  <a:outerShdw blurRad="38100" dist="38100" dir="2700000" algn="tl">
                    <a:srgbClr val="000000">
                      <a:alpha val="43137"/>
                    </a:srgbClr>
                  </a:outerShdw>
                </a:effectLst>
                <a:cs typeface="B Yagut" pitchFamily="2" charset="-78"/>
              </a:rPr>
              <a:t>درمان آنتي بيوتيكي:</a:t>
            </a:r>
          </a:p>
          <a:p>
            <a:pPr marL="552450" indent="-552450" algn="r">
              <a:lnSpc>
                <a:spcPct val="200000"/>
              </a:lnSpc>
              <a:buClr>
                <a:srgbClr val="FF0000"/>
              </a:buClr>
            </a:pPr>
            <a:r>
              <a:rPr lang="fa-IR" sz="2400" dirty="0" smtClean="0">
                <a:effectLst>
                  <a:outerShdw blurRad="38100" dist="38100" dir="2700000" algn="tl">
                    <a:srgbClr val="000000">
                      <a:alpha val="43137"/>
                    </a:srgbClr>
                  </a:outerShdw>
                </a:effectLst>
                <a:cs typeface="B Yagut" pitchFamily="2" charset="-78"/>
              </a:rPr>
              <a:t>آ</a:t>
            </a:r>
            <a:r>
              <a:rPr lang="ar-SA" sz="2400" dirty="0" smtClean="0">
                <a:effectLst>
                  <a:outerShdw blurRad="38100" dist="38100" dir="2700000" algn="tl">
                    <a:srgbClr val="000000">
                      <a:alpha val="43137"/>
                    </a:srgbClr>
                  </a:outerShdw>
                </a:effectLst>
                <a:cs typeface="B Yagut" pitchFamily="2" charset="-78"/>
              </a:rPr>
              <a:t>نتي بيوتيك مناسب در بزرگسالان داكسي سيكلين</a:t>
            </a:r>
            <a:r>
              <a:rPr lang="fa-IR" sz="2400" dirty="0" smtClean="0">
                <a:effectLst>
                  <a:outerShdw blurRad="38100" dist="38100" dir="2700000" algn="tl">
                    <a:srgbClr val="000000">
                      <a:alpha val="43137"/>
                    </a:srgbClr>
                  </a:outerShdw>
                </a:effectLst>
                <a:cs typeface="B Yagut" pitchFamily="2" charset="-78"/>
              </a:rPr>
              <a:t>  یاسیپروفلوکساسین(500میلی گرم 2بار درروز به مدت 3روز) </a:t>
            </a:r>
            <a:r>
              <a:rPr lang="ar-SA" sz="2400" dirty="0" smtClean="0">
                <a:effectLst>
                  <a:outerShdw blurRad="38100" dist="38100" dir="2700000" algn="tl">
                    <a:srgbClr val="000000">
                      <a:alpha val="43137"/>
                    </a:srgbClr>
                  </a:outerShdw>
                </a:effectLst>
                <a:cs typeface="B Yagut" pitchFamily="2" charset="-78"/>
              </a:rPr>
              <a:t>مي باشد</a:t>
            </a:r>
            <a:endParaRPr lang="fa-IR" sz="24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pPr>
            <a:r>
              <a:rPr lang="ar-SA" sz="2400" dirty="0" smtClean="0">
                <a:effectLst>
                  <a:outerShdw blurRad="38100" dist="38100" dir="2700000" algn="tl">
                    <a:srgbClr val="000000">
                      <a:alpha val="43137"/>
                    </a:srgbClr>
                  </a:outerShdw>
                </a:effectLst>
                <a:cs typeface="B Yagut" pitchFamily="2" charset="-78"/>
              </a:rPr>
              <a:t>درخانمهاي حامله داروي انتخابي </a:t>
            </a:r>
            <a:r>
              <a:rPr lang="fa-IR" sz="2400" dirty="0" smtClean="0">
                <a:effectLst>
                  <a:outerShdw blurRad="38100" dist="38100" dir="2700000" algn="tl">
                    <a:srgbClr val="000000">
                      <a:alpha val="43137"/>
                    </a:srgbClr>
                  </a:outerShdw>
                </a:effectLst>
                <a:cs typeface="B Yagut" pitchFamily="2" charset="-78"/>
              </a:rPr>
              <a:t>اریترومایسین</a:t>
            </a:r>
            <a:r>
              <a:rPr lang="en-US" sz="2400" dirty="0" smtClean="0">
                <a:effectLst>
                  <a:outerShdw blurRad="38100" dist="38100" dir="2700000" algn="tl">
                    <a:srgbClr val="000000">
                      <a:alpha val="43137"/>
                    </a:srgbClr>
                  </a:outerShdw>
                </a:effectLst>
                <a:cs typeface="B Yagut" pitchFamily="2" charset="-78"/>
              </a:rPr>
              <a:t> </a:t>
            </a:r>
            <a:r>
              <a:rPr lang="ar-SA" sz="2400" dirty="0" smtClean="0">
                <a:effectLst>
                  <a:outerShdw blurRad="38100" dist="38100" dir="2700000" algn="tl">
                    <a:srgbClr val="000000">
                      <a:alpha val="43137"/>
                    </a:srgbClr>
                  </a:outerShdw>
                </a:effectLst>
                <a:cs typeface="B Yagut" pitchFamily="2" charset="-78"/>
              </a:rPr>
              <a:t>.</a:t>
            </a:r>
            <a:endParaRPr lang="fa-IR" sz="24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pPr>
            <a:r>
              <a:rPr lang="ar-SA" sz="2400" dirty="0" smtClean="0">
                <a:effectLst>
                  <a:outerShdw blurRad="38100" dist="38100" dir="2700000" algn="tl">
                    <a:srgbClr val="000000">
                      <a:alpha val="43137"/>
                    </a:srgbClr>
                  </a:outerShdw>
                </a:effectLst>
                <a:cs typeface="B Yagut" pitchFamily="2" charset="-78"/>
              </a:rPr>
              <a:t>در اطفال داروي انتخابي </a:t>
            </a:r>
            <a:r>
              <a:rPr lang="fa-IR" sz="2400" dirty="0" smtClean="0">
                <a:effectLst>
                  <a:outerShdw blurRad="38100" dist="38100" dir="2700000" algn="tl">
                    <a:srgbClr val="000000">
                      <a:alpha val="43137"/>
                    </a:srgbClr>
                  </a:outerShdw>
                </a:effectLst>
                <a:cs typeface="B Yagut" pitchFamily="2" charset="-78"/>
              </a:rPr>
              <a:t>(اریترومایسین یا سیپروفلوکساسین)است </a:t>
            </a:r>
            <a:endParaRPr lang="ar-SA" sz="2400" dirty="0" smtClean="0">
              <a:effectLst>
                <a:outerShdw blurRad="38100" dist="38100" dir="2700000" algn="tl">
                  <a:srgbClr val="000000">
                    <a:alpha val="43137"/>
                  </a:srgbClr>
                </a:outerShdw>
              </a:effectLst>
              <a:cs typeface="B Yagut" pitchFamily="2" charset="-78"/>
            </a:endParaRPr>
          </a:p>
        </p:txBody>
      </p:sp>
      <p:sp>
        <p:nvSpPr>
          <p:cNvPr id="3" name="Rectangle 2"/>
          <p:cNvSpPr/>
          <p:nvPr/>
        </p:nvSpPr>
        <p:spPr>
          <a:xfrm>
            <a:off x="1676400" y="457200"/>
            <a:ext cx="6553200" cy="707886"/>
          </a:xfrm>
          <a:prstGeom prst="rect">
            <a:avLst/>
          </a:prstGeom>
        </p:spPr>
        <p:txBody>
          <a:bodyPr wrap="square">
            <a:spAutoFit/>
          </a:bodyPr>
          <a:lstStyle/>
          <a:p>
            <a:pPr algn="ctr"/>
            <a:r>
              <a:rPr lang="ar-SA" sz="4000" b="1" dirty="0" smtClean="0">
                <a:effectLst>
                  <a:outerShdw blurRad="38100" dist="38100" dir="2700000" algn="tl">
                    <a:srgbClr val="000000"/>
                  </a:outerShdw>
                </a:effectLst>
                <a:cs typeface="B Yagut" pitchFamily="2" charset="-78"/>
              </a:rPr>
              <a:t>درمان</a:t>
            </a:r>
            <a:endParaRPr lang="en-US" sz="4000" b="1" dirty="0" smtClean="0">
              <a:solidFill>
                <a:srgbClr val="FF0000"/>
              </a:solidFill>
              <a:effectLst>
                <a:outerShdw blurRad="38100" dist="38100" dir="2700000" algn="tl">
                  <a:srgbClr val="000000"/>
                </a:outerShdw>
              </a:effectLst>
              <a:cs typeface="B Yagut" pitchFamily="2" charset="-78"/>
            </a:endParaRPr>
          </a:p>
        </p:txBody>
      </p:sp>
      <p:pic>
        <p:nvPicPr>
          <p:cNvPr id="4" name="~PP1758.WAV">
            <a:hlinkClick r:id="" action="ppaction://media"/>
          </p:cNvPr>
          <p:cNvPicPr>
            <a:picLocks noRot="1" noChangeAspect="1"/>
          </p:cNvPicPr>
          <p:nvPr>
            <a:wavAudioFile r:embed="rId1" name="~PP1758.WAV"/>
          </p:nvPr>
        </p:nvPicPr>
        <p:blipFill>
          <a:blip r:embed="rId3"/>
          <a:stretch>
            <a:fillRect/>
          </a:stretch>
        </p:blipFill>
        <p:spPr>
          <a:xfrm>
            <a:off x="8696325" y="6410325"/>
            <a:ext cx="304800" cy="304800"/>
          </a:xfrm>
          <a:prstGeom prst="rect">
            <a:avLst/>
          </a:prstGeom>
        </p:spPr>
      </p:pic>
    </p:spTree>
  </p:cSld>
  <p:clrMapOvr>
    <a:masterClrMapping/>
  </p:clrMapOvr>
  <p:transition advTm="19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304800"/>
            <a:ext cx="5867400" cy="707886"/>
          </a:xfrm>
          <a:prstGeom prst="rect">
            <a:avLst/>
          </a:prstGeom>
        </p:spPr>
        <p:txBody>
          <a:bodyPr wrap="square">
            <a:spAutoFit/>
          </a:bodyPr>
          <a:lstStyle/>
          <a:p>
            <a:pPr algn="ctr"/>
            <a:r>
              <a:rPr lang="ar-SA" sz="4000" b="1" dirty="0" smtClean="0">
                <a:effectLst>
                  <a:outerShdw blurRad="38100" dist="38100" dir="2700000" algn="tl">
                    <a:srgbClr val="000000"/>
                  </a:outerShdw>
                </a:effectLst>
                <a:cs typeface="B Yagut" pitchFamily="2" charset="-78"/>
              </a:rPr>
              <a:t>درمان</a:t>
            </a:r>
            <a:endParaRPr lang="en-US" sz="4000" b="1" dirty="0" smtClean="0">
              <a:effectLst>
                <a:outerShdw blurRad="38100" dist="38100" dir="2700000" algn="tl">
                  <a:srgbClr val="000000"/>
                </a:outerShdw>
              </a:effectLst>
              <a:cs typeface="B Yagut" pitchFamily="2" charset="-78"/>
            </a:endParaRPr>
          </a:p>
        </p:txBody>
      </p:sp>
      <p:sp>
        <p:nvSpPr>
          <p:cNvPr id="5" name="Content Placeholder 4"/>
          <p:cNvSpPr>
            <a:spLocks noGrp="1"/>
          </p:cNvSpPr>
          <p:nvPr>
            <p:ph idx="1"/>
          </p:nvPr>
        </p:nvSpPr>
        <p:spPr>
          <a:xfrm>
            <a:off x="533400" y="1295400"/>
            <a:ext cx="8305800" cy="5286371"/>
          </a:xfrm>
        </p:spPr>
        <p:txBody>
          <a:bodyPr>
            <a:normAutofit/>
          </a:bodyPr>
          <a:lstStyle/>
          <a:p>
            <a:pPr marL="552450" indent="-552450" algn="r">
              <a:lnSpc>
                <a:spcPct val="150000"/>
              </a:lnSpc>
              <a:buClr>
                <a:srgbClr val="FF0000"/>
              </a:buClr>
              <a:buNone/>
            </a:pPr>
            <a:r>
              <a:rPr lang="fa-IR" sz="2000" dirty="0" smtClean="0">
                <a:effectLst>
                  <a:outerShdw blurRad="38100" dist="38100" dir="2700000" algn="tl">
                    <a:srgbClr val="000000">
                      <a:alpha val="43137"/>
                    </a:srgbClr>
                  </a:outerShdw>
                </a:effectLst>
                <a:cs typeface="B Yagut" pitchFamily="2" charset="-78"/>
              </a:rPr>
              <a:t>هدف از درمان، جايگزيني آب والكتروليت‌هاي از دست رفته از طريق اسهال و استفراغ است.</a:t>
            </a:r>
            <a:endParaRPr lang="ar-SA" sz="2000" dirty="0" smtClean="0">
              <a:effectLst>
                <a:outerShdw blurRad="38100" dist="38100" dir="2700000" algn="tl">
                  <a:srgbClr val="000000">
                    <a:alpha val="43137"/>
                  </a:srgbClr>
                </a:outerShdw>
              </a:effectLst>
              <a:cs typeface="B Yagut" pitchFamily="2" charset="-78"/>
            </a:endParaRPr>
          </a:p>
          <a:p>
            <a:pPr marL="552450" indent="-552450" algn="r">
              <a:lnSpc>
                <a:spcPct val="150000"/>
              </a:lnSpc>
              <a:buClr>
                <a:srgbClr val="FF0000"/>
              </a:buClr>
              <a:buNone/>
            </a:pPr>
            <a:r>
              <a:rPr lang="fa-IR" sz="2000" dirty="0" smtClean="0">
                <a:effectLst>
                  <a:outerShdw blurRad="38100" dist="38100" dir="2700000" algn="tl">
                    <a:srgbClr val="000000">
                      <a:alpha val="43137"/>
                    </a:srgbClr>
                  </a:outerShdw>
                </a:effectLst>
                <a:cs typeface="B Yagut" pitchFamily="2" charset="-78"/>
              </a:rPr>
              <a:t>زماني كه با تجويز آنتي بيوتيك، اسهال بيشتر از48 ساعت ادامه داشته باشد، احتمال وجود مقاومت داروئي مطرح است.</a:t>
            </a:r>
          </a:p>
          <a:p>
            <a:pPr marL="552450" indent="-552450" algn="r">
              <a:lnSpc>
                <a:spcPct val="150000"/>
              </a:lnSpc>
              <a:buClr>
                <a:srgbClr val="FF0000"/>
              </a:buClr>
              <a:buNone/>
            </a:pPr>
            <a:r>
              <a:rPr lang="fa-IR" sz="2000" dirty="0" smtClean="0">
                <a:effectLst>
                  <a:outerShdw blurRad="38100" dist="38100" dir="2700000" algn="tl">
                    <a:srgbClr val="000000">
                      <a:alpha val="43137"/>
                    </a:srgbClr>
                  </a:outerShdw>
                </a:effectLst>
                <a:cs typeface="B Yagut" pitchFamily="2" charset="-78"/>
              </a:rPr>
              <a:t>در درمان وبا بايد مراقب بود كه استفاده از محلول‌هاي قندي تنها (سرم گلوكز) هيچگونه اثري در درمان نداشته ونبايد تجويز شود.</a:t>
            </a:r>
          </a:p>
          <a:p>
            <a:pPr marL="552450" indent="-552450" algn="r">
              <a:lnSpc>
                <a:spcPct val="150000"/>
              </a:lnSpc>
              <a:buClr>
                <a:srgbClr val="FF0000"/>
              </a:buClr>
              <a:buNone/>
            </a:pPr>
            <a:r>
              <a:rPr lang="fa-IR" sz="2000" dirty="0" smtClean="0">
                <a:effectLst>
                  <a:outerShdw blurRad="38100" dist="38100" dir="2700000" algn="tl">
                    <a:srgbClr val="000000">
                      <a:alpha val="43137"/>
                    </a:srgbClr>
                  </a:outerShdw>
                </a:effectLst>
                <a:cs typeface="B Yagut" pitchFamily="2" charset="-78"/>
              </a:rPr>
              <a:t>درمان مناسب و به موقع منجر به كاهش زنجيره انتقال و كاهش موارد مرگ ومير مي شود. </a:t>
            </a:r>
          </a:p>
          <a:p>
            <a:pPr marL="552450" indent="-552450" algn="r">
              <a:lnSpc>
                <a:spcPct val="150000"/>
              </a:lnSpc>
              <a:buClr>
                <a:srgbClr val="FF0000"/>
              </a:buClr>
              <a:buNone/>
            </a:pPr>
            <a:r>
              <a:rPr lang="fa-IR" sz="2000" dirty="0" smtClean="0">
                <a:effectLst>
                  <a:outerShdw blurRad="38100" dist="38100" dir="2700000" algn="tl">
                    <a:srgbClr val="000000">
                      <a:alpha val="43137"/>
                    </a:srgbClr>
                  </a:outerShdw>
                </a:effectLst>
                <a:cs typeface="B Yagut" pitchFamily="2" charset="-78"/>
              </a:rPr>
              <a:t>درمان مناسب و به موقع منجر به نجات جان بيمارمي شود. </a:t>
            </a:r>
          </a:p>
          <a:p>
            <a:pPr marL="552450" indent="-552450" algn="r">
              <a:lnSpc>
                <a:spcPct val="150000"/>
              </a:lnSpc>
              <a:buClr>
                <a:srgbClr val="FF0000"/>
              </a:buClr>
              <a:buFont typeface="Wingdings" pitchFamily="2" charset="2"/>
              <a:buChar char="v"/>
            </a:pPr>
            <a:endParaRPr lang="fa-IR" sz="2000" dirty="0" smtClean="0">
              <a:effectLst>
                <a:outerShdw blurRad="38100" dist="38100" dir="2700000" algn="tl">
                  <a:srgbClr val="000000">
                    <a:alpha val="43137"/>
                  </a:srgbClr>
                </a:outerShdw>
              </a:effectLst>
              <a:cs typeface="B Yagut" pitchFamily="2" charset="-78"/>
            </a:endParaRPr>
          </a:p>
        </p:txBody>
      </p:sp>
      <p:pic>
        <p:nvPicPr>
          <p:cNvPr id="4" name="~PP3881.WAV">
            <a:hlinkClick r:id="" action="ppaction://media"/>
          </p:cNvPr>
          <p:cNvPicPr>
            <a:picLocks noRot="1" noChangeAspect="1"/>
          </p:cNvPicPr>
          <p:nvPr>
            <a:wavAudioFile r:embed="rId1" name="~PP3881.WAV"/>
          </p:nvPr>
        </p:nvPicPr>
        <p:blipFill>
          <a:blip r:embed="rId3"/>
          <a:stretch>
            <a:fillRect/>
          </a:stretch>
        </p:blipFill>
        <p:spPr>
          <a:xfrm>
            <a:off x="8696325" y="6410325"/>
            <a:ext cx="304800" cy="304800"/>
          </a:xfrm>
          <a:prstGeom prst="rect">
            <a:avLst/>
          </a:prstGeom>
        </p:spPr>
      </p:pic>
    </p:spTree>
  </p:cSld>
  <p:clrMapOvr>
    <a:masterClrMapping/>
  </p:clrMapOvr>
  <p:transition advTm="34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857224" y="2786058"/>
            <a:ext cx="8001055" cy="3214710"/>
          </a:xfrm>
          <a:prstGeom prst="rect">
            <a:avLst/>
          </a:prstGeom>
          <a:noFill/>
          <a:ln w="9525">
            <a:noFill/>
            <a:miter lim="800000"/>
            <a:headEnd/>
            <a:tailEnd/>
          </a:ln>
          <a:effectLst/>
        </p:spPr>
      </p:pic>
      <p:sp>
        <p:nvSpPr>
          <p:cNvPr id="3" name="Title 2"/>
          <p:cNvSpPr>
            <a:spLocks noGrp="1"/>
          </p:cNvSpPr>
          <p:nvPr>
            <p:ph type="title"/>
          </p:nvPr>
        </p:nvSpPr>
        <p:spPr>
          <a:xfrm>
            <a:off x="762000" y="714356"/>
            <a:ext cx="7924800" cy="928694"/>
          </a:xfrm>
        </p:spPr>
        <p:txBody>
          <a:bodyPr>
            <a:noAutofit/>
          </a:bodyPr>
          <a:lstStyle/>
          <a:p>
            <a:pPr algn="ctr"/>
            <a:r>
              <a:rPr lang="fa-IR" sz="4000" kern="1200" dirty="0" smtClean="0">
                <a:effectLst>
                  <a:outerShdw blurRad="38100" dist="38100" dir="2700000" algn="tl">
                    <a:srgbClr val="000000"/>
                  </a:outerShdw>
                </a:effectLst>
                <a:cs typeface="B Yagut" pitchFamily="2" charset="-78"/>
              </a:rPr>
              <a:t>پودر</a:t>
            </a:r>
            <a:r>
              <a:rPr lang="en-US" sz="4000" kern="1200" dirty="0" smtClean="0">
                <a:effectLst>
                  <a:outerShdw blurRad="38100" dist="38100" dir="2700000" algn="tl">
                    <a:srgbClr val="000000"/>
                  </a:outerShdw>
                </a:effectLst>
                <a:cs typeface="B Yagut" pitchFamily="2" charset="-78"/>
              </a:rPr>
              <a:t>ORS </a:t>
            </a:r>
            <a:r>
              <a:rPr lang="fa-IR" sz="4000" kern="1200" dirty="0" smtClean="0">
                <a:effectLst>
                  <a:outerShdw blurRad="38100" dist="38100" dir="2700000" algn="tl">
                    <a:srgbClr val="000000"/>
                  </a:outerShdw>
                </a:effectLst>
                <a:cs typeface="B Yagut" pitchFamily="2" charset="-78"/>
              </a:rPr>
              <a:t> </a:t>
            </a:r>
            <a:r>
              <a:rPr lang="fa-IR" sz="3600" kern="1200" dirty="0" smtClean="0">
                <a:effectLst>
                  <a:outerShdw blurRad="38100" dist="38100" dir="2700000" algn="tl">
                    <a:srgbClr val="000000"/>
                  </a:outerShdw>
                </a:effectLst>
                <a:latin typeface="+mn-lt"/>
                <a:ea typeface="+mn-ea"/>
                <a:cs typeface="B Yagut" pitchFamily="2" charset="-78"/>
              </a:rPr>
              <a:t>بهترین مایع خوراکی در درمان وبا</a:t>
            </a:r>
          </a:p>
        </p:txBody>
      </p:sp>
      <p:pic>
        <p:nvPicPr>
          <p:cNvPr id="4" name="~PP2126.WAV">
            <a:hlinkClick r:id="" action="ppaction://media"/>
          </p:cNvPr>
          <p:cNvPicPr>
            <a:picLocks noRot="1" noChangeAspect="1"/>
          </p:cNvPicPr>
          <p:nvPr>
            <a:wavAudioFile r:embed="rId1" name="~PP2126.WAV"/>
          </p:nvPr>
        </p:nvPicPr>
        <p:blipFill>
          <a:blip r:embed="rId4"/>
          <a:stretch>
            <a:fillRect/>
          </a:stretch>
        </p:blipFill>
        <p:spPr>
          <a:xfrm>
            <a:off x="8696325" y="6410325"/>
            <a:ext cx="304800" cy="304800"/>
          </a:xfrm>
          <a:prstGeom prst="rect">
            <a:avLst/>
          </a:prstGeom>
        </p:spPr>
      </p:pic>
    </p:spTree>
  </p:cSld>
  <p:clrMapOvr>
    <a:masterClrMapping/>
  </p:clrMapOvr>
  <p:transition advTm="6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8200" y="304800"/>
            <a:ext cx="7315200" cy="914400"/>
          </a:xfrm>
        </p:spPr>
        <p:txBody>
          <a:bodyPr>
            <a:normAutofit/>
          </a:bodyPr>
          <a:lstStyle/>
          <a:p>
            <a:pPr>
              <a:defRPr/>
            </a:pPr>
            <a:r>
              <a:rPr lang="ar-SA" sz="4000" kern="1200" dirty="0" smtClean="0">
                <a:effectLst>
                  <a:outerShdw blurRad="38100" dist="38100" dir="2700000" algn="tl">
                    <a:srgbClr val="000000"/>
                  </a:outerShdw>
                </a:effectLst>
                <a:latin typeface="+mn-lt"/>
                <a:ea typeface="+mn-ea"/>
                <a:cs typeface="B Yagut" pitchFamily="2" charset="-78"/>
              </a:rPr>
              <a:t>پيشگيري</a:t>
            </a:r>
            <a:endParaRPr lang="en-US" sz="4000" kern="1200" dirty="0" smtClean="0">
              <a:effectLst>
                <a:outerShdw blurRad="38100" dist="38100" dir="2700000" algn="tl">
                  <a:srgbClr val="000000"/>
                </a:outerShdw>
              </a:effectLst>
              <a:latin typeface="+mn-lt"/>
              <a:ea typeface="+mn-ea"/>
              <a:cs typeface="B Yagut" pitchFamily="2" charset="-78"/>
            </a:endParaRPr>
          </a:p>
        </p:txBody>
      </p:sp>
      <p:sp>
        <p:nvSpPr>
          <p:cNvPr id="29699" name="Rectangle 3"/>
          <p:cNvSpPr>
            <a:spLocks noGrp="1" noChangeArrowheads="1"/>
          </p:cNvSpPr>
          <p:nvPr>
            <p:ph type="body" idx="1"/>
          </p:nvPr>
        </p:nvSpPr>
        <p:spPr>
          <a:xfrm>
            <a:off x="857224" y="1295400"/>
            <a:ext cx="7829576" cy="5205434"/>
          </a:xfrm>
        </p:spPr>
        <p:txBody>
          <a:bodyPr>
            <a:normAutofit/>
          </a:bodyPr>
          <a:lstStyle/>
          <a:p>
            <a:pPr marL="552450" indent="-552450" algn="r" rtl="1" eaLnBrk="1" hangingPunct="1">
              <a:lnSpc>
                <a:spcPct val="15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-آموزش و آگاهی جامعه بخصوص گروههای در معرض خطر</a:t>
            </a:r>
          </a:p>
          <a:p>
            <a:pPr marL="552450" indent="-552450" algn="r">
              <a:lnSpc>
                <a:spcPct val="150000"/>
              </a:lnSpc>
              <a:buClr>
                <a:srgbClr val="FF0000"/>
              </a:buClr>
              <a:buSzPct val="100000"/>
              <a:buNone/>
            </a:pPr>
            <a:r>
              <a:rPr lang="en-US" sz="2400" kern="1200" dirty="0" smtClean="0">
                <a:effectLst>
                  <a:outerShdw blurRad="38100" dist="38100" dir="2700000" algn="tl">
                    <a:srgbClr val="000000">
                      <a:alpha val="43137"/>
                    </a:srgbClr>
                  </a:outerShdw>
                </a:effectLst>
                <a:cs typeface="B Yagut" pitchFamily="2" charset="-78"/>
              </a:rPr>
              <a:t>-</a:t>
            </a:r>
            <a:r>
              <a:rPr lang="fa-IR" sz="2400" kern="1200" dirty="0" smtClean="0">
                <a:effectLst>
                  <a:outerShdw blurRad="38100" dist="38100" dir="2700000" algn="tl">
                    <a:srgbClr val="000000">
                      <a:alpha val="43137"/>
                    </a:srgbClr>
                  </a:outerShdw>
                </a:effectLst>
                <a:cs typeface="B Yagut" pitchFamily="2" charset="-78"/>
              </a:rPr>
              <a:t>-ر</a:t>
            </a:r>
            <a:r>
              <a:rPr lang="ar-SA" sz="2400" kern="1200" dirty="0" smtClean="0">
                <a:effectLst>
                  <a:outerShdw blurRad="38100" dist="38100" dir="2700000" algn="tl">
                    <a:srgbClr val="000000">
                      <a:alpha val="43137"/>
                    </a:srgbClr>
                  </a:outerShdw>
                </a:effectLst>
                <a:cs typeface="B Yagut" pitchFamily="2" charset="-78"/>
              </a:rPr>
              <a:t>عايت بهداشت فردي </a:t>
            </a:r>
            <a:r>
              <a:rPr lang="fa-IR" sz="2400" kern="1200" dirty="0" smtClean="0">
                <a:effectLst>
                  <a:outerShdw blurRad="38100" dist="38100" dir="2700000" algn="tl">
                    <a:srgbClr val="000000">
                      <a:alpha val="43137"/>
                    </a:srgbClr>
                  </a:outerShdw>
                </a:effectLst>
                <a:cs typeface="B Yagut" pitchFamily="2" charset="-78"/>
              </a:rPr>
              <a:t>بخصوص</a:t>
            </a:r>
            <a:r>
              <a:rPr lang="ar-SA" sz="2400" kern="1200" dirty="0" smtClean="0">
                <a:effectLst>
                  <a:outerShdw blurRad="38100" dist="38100" dir="2700000" algn="tl">
                    <a:srgbClr val="000000">
                      <a:alpha val="43137"/>
                    </a:srgbClr>
                  </a:outerShdw>
                </a:effectLst>
                <a:cs typeface="B Yagut" pitchFamily="2" charset="-78"/>
              </a:rPr>
              <a:t> شستشوي دستها قبل از غذا خوردن و بعد از هر</a:t>
            </a:r>
            <a:r>
              <a:rPr lang="fa-IR" sz="2400" kern="1200" dirty="0" smtClean="0">
                <a:effectLst>
                  <a:outerShdw blurRad="38100" dist="38100" dir="2700000" algn="tl">
                    <a:srgbClr val="000000">
                      <a:alpha val="43137"/>
                    </a:srgbClr>
                  </a:outerShdw>
                </a:effectLst>
                <a:cs typeface="B Yagut" pitchFamily="2" charset="-78"/>
              </a:rPr>
              <a:t> بار </a:t>
            </a:r>
            <a:r>
              <a:rPr lang="ar-SA" sz="2400" kern="1200" dirty="0" smtClean="0">
                <a:effectLst>
                  <a:outerShdw blurRad="38100" dist="38100" dir="2700000" algn="tl">
                    <a:srgbClr val="000000">
                      <a:alpha val="43137"/>
                    </a:srgbClr>
                  </a:outerShdw>
                </a:effectLst>
                <a:cs typeface="B Yagut" pitchFamily="2" charset="-78"/>
              </a:rPr>
              <a:t>اجابت مزاج با آب و صابون</a:t>
            </a:r>
          </a:p>
          <a:p>
            <a:pPr marL="552450" indent="-552450" algn="r">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استفاده از آب بهداشتي براي نوشيدن</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شستن </a:t>
            </a:r>
            <a:r>
              <a:rPr lang="fa-IR" sz="2400" kern="1200" dirty="0" smtClean="0">
                <a:effectLst>
                  <a:outerShdw blurRad="38100" dist="38100" dir="2700000" algn="tl">
                    <a:srgbClr val="000000">
                      <a:alpha val="43137"/>
                    </a:srgbClr>
                  </a:outerShdw>
                </a:effectLst>
                <a:cs typeface="B Yagut" pitchFamily="2" charset="-78"/>
              </a:rPr>
              <a:t>دستها و</a:t>
            </a:r>
            <a:r>
              <a:rPr lang="ar-SA" sz="2400" kern="1200" dirty="0" smtClean="0">
                <a:effectLst>
                  <a:outerShdw blurRad="38100" dist="38100" dir="2700000" algn="tl">
                    <a:srgbClr val="000000">
                      <a:alpha val="43137"/>
                    </a:srgbClr>
                  </a:outerShdw>
                </a:effectLst>
                <a:cs typeface="B Yagut" pitchFamily="2" charset="-78"/>
              </a:rPr>
              <a:t> شستن مواد غذايي</a:t>
            </a:r>
          </a:p>
          <a:p>
            <a:pPr marL="552450" indent="-552450" algn="r" rtl="1" eaLnBrk="1" hangingPunct="1">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استفاده از يخ  بهداشتي</a:t>
            </a:r>
            <a:r>
              <a:rPr lang="fa-IR" sz="2400" kern="1200" dirty="0" smtClean="0">
                <a:effectLst>
                  <a:outerShdw blurRad="38100" dist="38100" dir="2700000" algn="tl">
                    <a:srgbClr val="000000">
                      <a:alpha val="43137"/>
                    </a:srgbClr>
                  </a:outerShdw>
                </a:effectLst>
                <a:cs typeface="B Yagut" pitchFamily="2" charset="-78"/>
              </a:rPr>
              <a:t> و خانگي</a:t>
            </a:r>
            <a:endParaRPr lang="ar-SA" sz="2400" kern="1200" dirty="0" smtClean="0">
              <a:effectLst>
                <a:outerShdw blurRad="38100" dist="38100" dir="2700000" algn="tl">
                  <a:srgbClr val="000000">
                    <a:alpha val="43137"/>
                  </a:srgbClr>
                </a:outerShdw>
              </a:effectLst>
              <a:cs typeface="B Yagut" pitchFamily="2" charset="-78"/>
            </a:endParaRPr>
          </a:p>
          <a:p>
            <a:pPr marL="552450" indent="-552450" algn="r" rtl="1" eaLnBrk="1" hangingPunct="1">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در صورت استفاده از مواد غذايي كه قبلا پخته شده است حتما بايد آنها را كاملا</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داغ كنيم.</a:t>
            </a:r>
            <a:endParaRPr lang="fa-IR" sz="2400" kern="1200" dirty="0" smtClean="0">
              <a:effectLst>
                <a:outerShdw blurRad="38100" dist="38100" dir="2700000" algn="tl">
                  <a:srgbClr val="000000">
                    <a:alpha val="43137"/>
                  </a:srgbClr>
                </a:outerShdw>
              </a:effectLst>
              <a:cs typeface="B Yagut" pitchFamily="2" charset="-78"/>
            </a:endParaRPr>
          </a:p>
        </p:txBody>
      </p:sp>
      <p:pic>
        <p:nvPicPr>
          <p:cNvPr id="4" name="~PP2287.WAV">
            <a:hlinkClick r:id="" action="ppaction://media"/>
          </p:cNvPr>
          <p:cNvPicPr>
            <a:picLocks noRot="1" noChangeAspect="1"/>
          </p:cNvPicPr>
          <p:nvPr>
            <a:wavAudioFile r:embed="rId1" name="~PP2287.WAV"/>
          </p:nvPr>
        </p:nvPicPr>
        <p:blipFill>
          <a:blip r:embed="rId3"/>
          <a:stretch>
            <a:fillRect/>
          </a:stretch>
        </p:blipFill>
        <p:spPr>
          <a:xfrm>
            <a:off x="8696325" y="6410325"/>
            <a:ext cx="304800" cy="304800"/>
          </a:xfrm>
          <a:prstGeom prst="rect">
            <a:avLst/>
          </a:prstGeom>
        </p:spPr>
      </p:pic>
    </p:spTree>
  </p:cSld>
  <p:clrMapOvr>
    <a:masterClrMapping/>
  </p:clrMapOvr>
  <p:transition advTm="20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457200" y="609600"/>
            <a:ext cx="8305800" cy="5962672"/>
          </a:xfrm>
        </p:spPr>
        <p:txBody>
          <a:bodyPr>
            <a:normAutofit/>
          </a:bodyPr>
          <a:lstStyle/>
          <a:p>
            <a:pPr marL="552450" indent="-552450" algn="r">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جدا كردن وسايل شخصي بيمار (از قبيل پتو، ملافه، لباس زير، ظرف غذا ) و استريل كردن آنها</a:t>
            </a:r>
            <a:endParaRPr lang="fa-IR" sz="2400" kern="1200" dirty="0" smtClean="0">
              <a:effectLst>
                <a:outerShdw blurRad="38100" dist="38100" dir="2700000" algn="tl">
                  <a:srgbClr val="000000">
                    <a:alpha val="43137"/>
                  </a:srgbClr>
                </a:outerShdw>
              </a:effectLst>
              <a:cs typeface="B Yagut" pitchFamily="2" charset="-78"/>
            </a:endParaRPr>
          </a:p>
          <a:p>
            <a:pPr marL="552450" indent="-552450" algn="r">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استفاده از سبزی ها و میوه های شسته شده و ضد عفونی شده </a:t>
            </a:r>
            <a:r>
              <a:rPr lang="fa-IR" sz="2400" kern="1200" dirty="0" smtClean="0">
                <a:effectLst>
                  <a:outerShdw blurRad="38100" dist="38100" dir="2700000" algn="tl">
                    <a:srgbClr val="000000">
                      <a:alpha val="43137"/>
                    </a:srgbClr>
                  </a:outerShdw>
                </a:effectLst>
                <a:cs typeface="B Yagut" pitchFamily="2" charset="-78"/>
              </a:rPr>
              <a:t>كه </a:t>
            </a:r>
            <a:r>
              <a:rPr lang="ar-SA" sz="2400" kern="1200" dirty="0" smtClean="0">
                <a:effectLst>
                  <a:outerShdw blurRad="38100" dist="38100" dir="2700000" algn="tl">
                    <a:srgbClr val="000000">
                      <a:alpha val="43137"/>
                    </a:srgbClr>
                  </a:outerShdw>
                </a:effectLst>
                <a:cs typeface="B Yagut" pitchFamily="2" charset="-78"/>
              </a:rPr>
              <a:t>ب</a:t>
            </a:r>
            <a:r>
              <a:rPr lang="fa-IR" sz="2400" kern="1200" dirty="0" smtClean="0">
                <a:effectLst>
                  <a:outerShdw blurRad="38100" dist="38100" dir="2700000" algn="tl">
                    <a:srgbClr val="000000">
                      <a:alpha val="43137"/>
                    </a:srgbClr>
                  </a:outerShdw>
                </a:effectLst>
                <a:cs typeface="B Yagut" pitchFamily="2" charset="-78"/>
              </a:rPr>
              <a:t>ه </a:t>
            </a:r>
            <a:r>
              <a:rPr lang="ar-SA" sz="2400" kern="1200" dirty="0" smtClean="0">
                <a:effectLst>
                  <a:outerShdw blurRad="38100" dist="38100" dir="2700000" algn="tl">
                    <a:srgbClr val="000000">
                      <a:alpha val="43137"/>
                    </a:srgbClr>
                  </a:outerShdw>
                </a:effectLst>
                <a:cs typeface="B Yagut" pitchFamily="2" charset="-78"/>
              </a:rPr>
              <a:t>طریقه بهداشتی</a:t>
            </a:r>
            <a:r>
              <a:rPr lang="fa-IR" sz="2400" kern="1200" dirty="0" smtClean="0">
                <a:effectLst>
                  <a:outerShdw blurRad="38100" dist="38100" dir="2700000" algn="tl">
                    <a:srgbClr val="000000">
                      <a:alpha val="43137"/>
                    </a:srgbClr>
                  </a:outerShdw>
                </a:effectLst>
                <a:cs typeface="B Yagut" pitchFamily="2" charset="-78"/>
              </a:rPr>
              <a:t> ضدعفوني شده باشد.</a:t>
            </a:r>
          </a:p>
          <a:p>
            <a:pPr marL="552450" indent="-552450" algn="r">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از مصرف غذای آماده غیر بهداشتی </a:t>
            </a:r>
            <a:r>
              <a:rPr lang="fa-IR" sz="2400" kern="1200" dirty="0" smtClean="0">
                <a:effectLst>
                  <a:outerShdw blurRad="38100" dist="38100" dir="2700000" algn="tl">
                    <a:srgbClr val="000000">
                      <a:alpha val="43137"/>
                    </a:srgbClr>
                  </a:outerShdw>
                </a:effectLst>
                <a:cs typeface="B Yagut" pitchFamily="2" charset="-78"/>
              </a:rPr>
              <a:t>كه امكان آلودگي دارد    </a:t>
            </a:r>
            <a:r>
              <a:rPr lang="ar-SA" sz="2400" kern="1200" dirty="0" smtClean="0">
                <a:effectLst>
                  <a:outerShdw blurRad="38100" dist="38100" dir="2700000" algn="tl">
                    <a:srgbClr val="000000">
                      <a:alpha val="43137"/>
                    </a:srgbClr>
                  </a:outerShdw>
                </a:effectLst>
                <a:cs typeface="B Yagut" pitchFamily="2" charset="-78"/>
              </a:rPr>
              <a:t>مثل</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بستنی</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آبمیوه</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ساندویچ</a:t>
            </a:r>
            <a:r>
              <a:rPr lang="fa-IR" sz="2400" kern="1200" dirty="0" smtClean="0">
                <a:effectLst>
                  <a:outerShdw blurRad="38100" dist="38100" dir="2700000" algn="tl">
                    <a:srgbClr val="000000">
                      <a:alpha val="43137"/>
                    </a:srgbClr>
                  </a:outerShdw>
                </a:effectLst>
                <a:cs typeface="B Yagut" pitchFamily="2" charset="-78"/>
              </a:rPr>
              <a:t>، شيريني خامه‌ايي</a:t>
            </a:r>
            <a:r>
              <a:rPr lang="ar-SA" sz="2400" kern="1200" dirty="0" smtClean="0">
                <a:effectLst>
                  <a:outerShdw blurRad="38100" dist="38100" dir="2700000" algn="tl">
                    <a:srgbClr val="000000">
                      <a:alpha val="43137"/>
                    </a:srgbClr>
                  </a:outerShdw>
                </a:effectLst>
                <a:cs typeface="B Yagut" pitchFamily="2" charset="-78"/>
              </a:rPr>
              <a:t> و ...... خودداری شود.</a:t>
            </a:r>
            <a:endParaRPr lang="fa-IR" sz="2400" kern="1200" dirty="0" smtClean="0">
              <a:effectLst>
                <a:outerShdw blurRad="38100" dist="38100" dir="2700000" algn="tl">
                  <a:srgbClr val="000000">
                    <a:alpha val="43137"/>
                  </a:srgbClr>
                </a:outerShdw>
              </a:effectLst>
              <a:cs typeface="B Yagut" pitchFamily="2" charset="-78"/>
            </a:endParaRPr>
          </a:p>
          <a:p>
            <a:pPr marL="552450" indent="-552450" algn="r">
              <a:lnSpc>
                <a:spcPct val="150000"/>
              </a:lnSpc>
              <a:buClr>
                <a:srgbClr val="FF0000"/>
              </a:buClr>
              <a:buSzPct val="100000"/>
              <a:buNone/>
            </a:pPr>
            <a:r>
              <a:rPr lang="ar-SA" sz="2400" kern="1200" dirty="0" smtClean="0">
                <a:effectLst>
                  <a:outerShdw blurRad="38100" dist="38100" dir="2700000" algn="tl">
                    <a:srgbClr val="000000">
                      <a:alpha val="43137"/>
                    </a:srgbClr>
                  </a:outerShdw>
                </a:effectLst>
                <a:cs typeface="B Yagut" pitchFamily="2" charset="-78"/>
              </a:rPr>
              <a:t>در رودخانه ها و جوی ها و استخرهایی که احتمال دارد آب آلوده باشد</a:t>
            </a: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 شنا نکنید.</a:t>
            </a:r>
            <a:endParaRPr lang="fa-IR" sz="2400" kern="1200" dirty="0" smtClean="0">
              <a:effectLst>
                <a:outerShdw blurRad="38100" dist="38100" dir="2700000" algn="tl">
                  <a:srgbClr val="000000">
                    <a:alpha val="43137"/>
                  </a:srgbClr>
                </a:outerShdw>
              </a:effectLst>
              <a:cs typeface="B Yagut" pitchFamily="2" charset="-78"/>
            </a:endParaRPr>
          </a:p>
        </p:txBody>
      </p:sp>
      <p:pic>
        <p:nvPicPr>
          <p:cNvPr id="3" name="~PP619.WAV">
            <a:hlinkClick r:id="" action="ppaction://media"/>
          </p:cNvPr>
          <p:cNvPicPr>
            <a:picLocks noRot="1" noChangeAspect="1"/>
          </p:cNvPicPr>
          <p:nvPr>
            <a:wavAudioFile r:embed="rId1" name="~PP619.WAV"/>
          </p:nvPr>
        </p:nvPicPr>
        <p:blipFill>
          <a:blip r:embed="rId3"/>
          <a:stretch>
            <a:fillRect/>
          </a:stretch>
        </p:blipFill>
        <p:spPr>
          <a:xfrm>
            <a:off x="8696325" y="6410325"/>
            <a:ext cx="304800" cy="304800"/>
          </a:xfrm>
          <a:prstGeom prst="rect">
            <a:avLst/>
          </a:prstGeom>
        </p:spPr>
      </p:pic>
    </p:spTree>
  </p:cSld>
  <p:clrMapOvr>
    <a:masterClrMapping/>
  </p:clrMapOvr>
  <p:transition advTm="18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457200" y="609600"/>
            <a:ext cx="8229600" cy="5486400"/>
          </a:xfrm>
        </p:spPr>
        <p:txBody>
          <a:bodyPr>
            <a:normAutofit/>
          </a:bodyPr>
          <a:lstStyle/>
          <a:p>
            <a:pPr marL="552450" indent="-552450" algn="r">
              <a:lnSpc>
                <a:spcPct val="20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 -ضد</a:t>
            </a:r>
            <a:r>
              <a:rPr lang="ar-SA" sz="2400" kern="1200" dirty="0" smtClean="0">
                <a:effectLst>
                  <a:outerShdw blurRad="38100" dist="38100" dir="2700000" algn="tl">
                    <a:srgbClr val="000000">
                      <a:alpha val="43137"/>
                    </a:srgbClr>
                  </a:outerShdw>
                </a:effectLst>
                <a:cs typeface="B Yagut" pitchFamily="2" charset="-78"/>
              </a:rPr>
              <a:t> عفوني كامل توالت بعد از استفاده بيمار از آن</a:t>
            </a:r>
            <a:r>
              <a:rPr lang="fa-IR" sz="2400" kern="1200" dirty="0" smtClean="0">
                <a:effectLst>
                  <a:outerShdw blurRad="38100" dist="38100" dir="2700000" algn="tl">
                    <a:srgbClr val="000000">
                      <a:alpha val="43137"/>
                    </a:srgbClr>
                  </a:outerShdw>
                </a:effectLst>
                <a:cs typeface="B Yagut" pitchFamily="2" charset="-78"/>
              </a:rPr>
              <a:t> (</a:t>
            </a:r>
            <a:r>
              <a:rPr lang="ar-SA" sz="2400" kern="1200" dirty="0" smtClean="0">
                <a:effectLst>
                  <a:outerShdw blurRad="38100" dist="38100" dir="2700000" algn="tl">
                    <a:srgbClr val="000000">
                      <a:alpha val="43137"/>
                    </a:srgbClr>
                  </a:outerShdw>
                </a:effectLst>
                <a:cs typeface="B Yagut" pitchFamily="2" charset="-78"/>
              </a:rPr>
              <a:t>در موارد</a:t>
            </a:r>
            <a:r>
              <a:rPr lang="fa-IR" sz="2400" kern="1200" dirty="0" smtClean="0">
                <a:effectLst>
                  <a:outerShdw blurRad="38100" dist="38100" dir="2700000" algn="tl">
                    <a:srgbClr val="000000">
                      <a:alpha val="43137"/>
                    </a:srgbClr>
                  </a:outerShdw>
                </a:effectLst>
                <a:cs typeface="B Yagut" pitchFamily="2" charset="-78"/>
              </a:rPr>
              <a:t>ي كه اپيدمي</a:t>
            </a:r>
            <a:r>
              <a:rPr lang="ar-SA" sz="2400" kern="1200" dirty="0" smtClean="0">
                <a:effectLst>
                  <a:outerShdw blurRad="38100" dist="38100" dir="2700000" algn="tl">
                    <a:srgbClr val="000000">
                      <a:alpha val="43137"/>
                    </a:srgbClr>
                  </a:outerShdw>
                </a:effectLst>
                <a:cs typeface="B Yagut" pitchFamily="2" charset="-78"/>
              </a:rPr>
              <a:t> همه گير</a:t>
            </a:r>
            <a:r>
              <a:rPr lang="fa-IR" sz="2400" kern="1200" dirty="0" smtClean="0">
                <a:effectLst>
                  <a:outerShdw blurRad="38100" dist="38100" dir="2700000" algn="tl">
                    <a:srgbClr val="000000">
                      <a:alpha val="43137"/>
                    </a:srgbClr>
                  </a:outerShdw>
                </a:effectLst>
                <a:cs typeface="B Yagut" pitchFamily="2" charset="-78"/>
              </a:rPr>
              <a:t>شود</a:t>
            </a:r>
            <a:r>
              <a:rPr lang="ar-SA" sz="2400" kern="1200" dirty="0" smtClean="0">
                <a:effectLst>
                  <a:outerShdw blurRad="38100" dist="38100" dir="2700000" algn="tl">
                    <a:srgbClr val="000000">
                      <a:alpha val="43137"/>
                    </a:srgbClr>
                  </a:outerShdw>
                </a:effectLst>
                <a:cs typeface="B Yagut" pitchFamily="2" charset="-78"/>
              </a:rPr>
              <a:t> بعد از استفاده هر فرد</a:t>
            </a:r>
            <a:r>
              <a:rPr lang="fa-IR" sz="2400" kern="1200" dirty="0" smtClean="0">
                <a:effectLst>
                  <a:outerShdw blurRad="38100" dist="38100" dir="2700000" algn="tl">
                    <a:srgbClr val="000000">
                      <a:alpha val="43137"/>
                    </a:srgbClr>
                  </a:outerShdw>
                </a:effectLst>
                <a:cs typeface="B Yagut" pitchFamily="2" charset="-78"/>
              </a:rPr>
              <a:t> بايد توالت </a:t>
            </a:r>
            <a:r>
              <a:rPr lang="ar-SA" sz="2400" kern="1200" dirty="0" smtClean="0">
                <a:effectLst>
                  <a:outerShdw blurRad="38100" dist="38100" dir="2700000" algn="tl">
                    <a:srgbClr val="000000">
                      <a:alpha val="43137"/>
                    </a:srgbClr>
                  </a:outerShdw>
                </a:effectLst>
                <a:cs typeface="B Yagut" pitchFamily="2" charset="-78"/>
              </a:rPr>
              <a:t>ضد عفوني </a:t>
            </a:r>
            <a:r>
              <a:rPr lang="fa-IR" sz="2400" kern="1200" dirty="0" smtClean="0">
                <a:effectLst>
                  <a:outerShdw blurRad="38100" dist="38100" dir="2700000" algn="tl">
                    <a:srgbClr val="000000">
                      <a:alpha val="43137"/>
                    </a:srgbClr>
                  </a:outerShdw>
                </a:effectLst>
                <a:cs typeface="B Yagut" pitchFamily="2" charset="-78"/>
              </a:rPr>
              <a:t>شود</a:t>
            </a:r>
            <a:r>
              <a:rPr lang="ar-SA" sz="2400" kern="1200" dirty="0" smtClean="0">
                <a:effectLst>
                  <a:outerShdw blurRad="38100" dist="38100" dir="2700000" algn="tl">
                    <a:srgbClr val="000000">
                      <a:alpha val="43137"/>
                    </a:srgbClr>
                  </a:outerShdw>
                </a:effectLst>
                <a:cs typeface="B Yagut" pitchFamily="2" charset="-78"/>
              </a:rPr>
              <a:t>)</a:t>
            </a:r>
          </a:p>
          <a:p>
            <a:pPr marL="552450" indent="-552450" algn="r">
              <a:lnSpc>
                <a:spcPct val="20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 -و نیز دفع  بهداشتی مدفوع</a:t>
            </a:r>
            <a:r>
              <a:rPr lang="ar-SA" sz="2400" kern="1200" dirty="0" smtClean="0">
                <a:effectLst>
                  <a:outerShdw blurRad="38100" dist="38100" dir="2700000" algn="tl">
                    <a:srgbClr val="000000">
                      <a:alpha val="43137"/>
                    </a:srgbClr>
                  </a:outerShdw>
                </a:effectLst>
                <a:cs typeface="B Yagut" pitchFamily="2" charset="-78"/>
              </a:rPr>
              <a:t> انساني</a:t>
            </a:r>
            <a:r>
              <a:rPr lang="en-US" sz="2400" kern="1200" dirty="0" smtClean="0">
                <a:effectLst>
                  <a:outerShdw blurRad="38100" dist="38100" dir="2700000" algn="tl">
                    <a:srgbClr val="000000">
                      <a:alpha val="43137"/>
                    </a:srgbClr>
                  </a:outerShdw>
                </a:effectLst>
                <a:cs typeface="B Yagut" pitchFamily="2" charset="-78"/>
              </a:rPr>
              <a:t> </a:t>
            </a:r>
            <a:r>
              <a:rPr lang="fa-IR" sz="2400" kern="1200" dirty="0" smtClean="0">
                <a:effectLst>
                  <a:outerShdw blurRad="38100" dist="38100" dir="2700000" algn="tl">
                    <a:srgbClr val="000000">
                      <a:alpha val="43137"/>
                    </a:srgbClr>
                  </a:outerShdw>
                </a:effectLst>
                <a:cs typeface="B Yagut" pitchFamily="2" charset="-78"/>
              </a:rPr>
              <a:t>–جمع آوری ودفع بهداشتی زباله</a:t>
            </a:r>
            <a:endParaRPr lang="ar-SA" sz="2400" kern="12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a:t>
            </a:r>
            <a:r>
              <a:rPr lang="ar-SA" sz="2400" kern="1200" dirty="0" smtClean="0">
                <a:effectLst>
                  <a:outerShdw blurRad="38100" dist="38100" dir="2700000" algn="tl">
                    <a:srgbClr val="000000">
                      <a:alpha val="43137"/>
                    </a:srgbClr>
                  </a:outerShdw>
                </a:effectLst>
                <a:cs typeface="B Yagut" pitchFamily="2" charset="-78"/>
              </a:rPr>
              <a:t>دفع بهداشتي فاضلابها</a:t>
            </a:r>
            <a:r>
              <a:rPr lang="fa-IR" sz="2400" kern="1200" dirty="0" smtClean="0">
                <a:effectLst>
                  <a:outerShdw blurRad="38100" dist="38100" dir="2700000" algn="tl">
                    <a:srgbClr val="000000">
                      <a:alpha val="43137"/>
                    </a:srgbClr>
                  </a:outerShdw>
                </a:effectLst>
                <a:cs typeface="B Yagut" pitchFamily="2" charset="-78"/>
              </a:rPr>
              <a:t> و کنترل نفوذ آن با منابع آب آشامیدنی و آب‌هاي مورد استفاده در آبیاری سبزیجات</a:t>
            </a:r>
            <a:endParaRPr lang="en-US" sz="2400" kern="1200" dirty="0" smtClean="0">
              <a:effectLst>
                <a:outerShdw blurRad="38100" dist="38100" dir="2700000" algn="tl">
                  <a:srgbClr val="000000">
                    <a:alpha val="43137"/>
                  </a:srgbClr>
                </a:outerShdw>
              </a:effectLst>
              <a:cs typeface="B Yagut" pitchFamily="2" charset="-78"/>
            </a:endParaRPr>
          </a:p>
          <a:p>
            <a:pPr marL="552450" indent="-552450" algn="r">
              <a:lnSpc>
                <a:spcPct val="20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-کنترل بهداشتی اماکن و مراکز تهیه و توزیع مواد غذایی و آشامیدنی</a:t>
            </a:r>
            <a:endParaRPr lang="en-US" sz="2400" kern="1200" dirty="0" smtClean="0">
              <a:effectLst>
                <a:outerShdw blurRad="38100" dist="38100" dir="2700000" algn="tl">
                  <a:srgbClr val="000000">
                    <a:alpha val="43137"/>
                  </a:srgbClr>
                </a:outerShdw>
              </a:effectLst>
              <a:cs typeface="B Yagut" pitchFamily="2" charset="-78"/>
            </a:endParaRPr>
          </a:p>
        </p:txBody>
      </p:sp>
      <p:pic>
        <p:nvPicPr>
          <p:cNvPr id="3" name="~PP1204.WAV">
            <a:hlinkClick r:id="" action="ppaction://media"/>
          </p:cNvPr>
          <p:cNvPicPr>
            <a:picLocks noRot="1" noChangeAspect="1"/>
          </p:cNvPicPr>
          <p:nvPr>
            <a:wavAudioFile r:embed="rId1" name="~PP1204.WAV"/>
          </p:nvPr>
        </p:nvPicPr>
        <p:blipFill>
          <a:blip r:embed="rId3"/>
          <a:stretch>
            <a:fillRect/>
          </a:stretch>
        </p:blipFill>
        <p:spPr>
          <a:xfrm>
            <a:off x="8696325" y="6410325"/>
            <a:ext cx="304800" cy="304800"/>
          </a:xfrm>
          <a:prstGeom prst="rect">
            <a:avLst/>
          </a:prstGeom>
        </p:spPr>
      </p:pic>
    </p:spTree>
  </p:cSld>
  <p:clrMapOvr>
    <a:masterClrMapping/>
  </p:clrMapOvr>
  <p:transition advTm="16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53480" cy="5891234"/>
          </a:xfrm>
        </p:spPr>
        <p:txBody>
          <a:bodyPr>
            <a:normAutofit/>
          </a:bodyPr>
          <a:lstStyle/>
          <a:p>
            <a:pPr algn="r">
              <a:lnSpc>
                <a:spcPct val="15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-تامین آب آشامیدنی سالم و بهداشتی (كنترل با دستگاه کلرسنجی)</a:t>
            </a:r>
          </a:p>
          <a:p>
            <a:pPr algn="r">
              <a:lnSpc>
                <a:spcPct val="150000"/>
              </a:lnSpc>
              <a:buClr>
                <a:srgbClr val="FF0000"/>
              </a:buClr>
              <a:buSzPct val="100000"/>
              <a:buNone/>
            </a:pPr>
            <a:r>
              <a:rPr lang="fa-IR" sz="2400" kern="1200" dirty="0" smtClean="0">
                <a:effectLst>
                  <a:outerShdw blurRad="38100" dist="38100" dir="2700000" algn="tl">
                    <a:srgbClr val="000000">
                      <a:alpha val="43137"/>
                    </a:srgbClr>
                  </a:outerShdw>
                </a:effectLst>
                <a:cs typeface="B Yagut" pitchFamily="2" charset="-78"/>
              </a:rPr>
              <a:t>کنترل مگس و حشرات بخاطر پیشگیری از انتقال عامل بیماریزا</a:t>
            </a:r>
            <a:endParaRPr lang="en-US" sz="2400" kern="1200" dirty="0" smtClean="0">
              <a:effectLst>
                <a:outerShdw blurRad="38100" dist="38100" dir="2700000" algn="tl">
                  <a:srgbClr val="000000">
                    <a:alpha val="43137"/>
                  </a:srgbClr>
                </a:outerShdw>
              </a:effectLst>
              <a:cs typeface="B Yagut" pitchFamily="2" charset="-78"/>
            </a:endParaRPr>
          </a:p>
          <a:p>
            <a:pPr algn="r">
              <a:lnSpc>
                <a:spcPct val="150000"/>
              </a:lnSpc>
              <a:buClr>
                <a:srgbClr val="FF0000"/>
              </a:buClr>
              <a:buSzPct val="100000"/>
              <a:buNone/>
            </a:pPr>
            <a:r>
              <a:rPr lang="fa-IR" sz="2400" dirty="0" smtClean="0">
                <a:effectLst>
                  <a:outerShdw blurRad="38100" dist="38100" dir="2700000" algn="tl">
                    <a:srgbClr val="000000">
                      <a:alpha val="43137"/>
                    </a:srgbClr>
                  </a:outerShdw>
                </a:effectLst>
                <a:cs typeface="B Yagut" pitchFamily="2" charset="-78"/>
              </a:rPr>
              <a:t>کنترل و گندزایی سرویس های بهداشتی و عمومی و مکان‌ها آلوده بخصوص در مناطق آلوده و درگیر بیماری </a:t>
            </a:r>
          </a:p>
          <a:p>
            <a:pPr algn="r">
              <a:lnSpc>
                <a:spcPct val="150000"/>
              </a:lnSpc>
              <a:buClr>
                <a:srgbClr val="FF0000"/>
              </a:buClr>
              <a:buSzPct val="100000"/>
              <a:buNone/>
            </a:pPr>
            <a:r>
              <a:rPr lang="fa-IR" sz="2400" dirty="0" smtClean="0">
                <a:effectLst>
                  <a:outerShdw blurRad="38100" dist="38100" dir="2700000" algn="tl">
                    <a:srgbClr val="000000">
                      <a:alpha val="43137"/>
                    </a:srgbClr>
                  </a:outerShdw>
                </a:effectLst>
                <a:cs typeface="B Yagut" pitchFamily="2" charset="-78"/>
              </a:rPr>
              <a:t>شناسایی و کنترل بیماری و درمان سریع و به موقع بیماری</a:t>
            </a:r>
          </a:p>
          <a:p>
            <a:pPr algn="r">
              <a:lnSpc>
                <a:spcPct val="150000"/>
              </a:lnSpc>
              <a:buClr>
                <a:srgbClr val="FF0000"/>
              </a:buClr>
              <a:buSzPct val="100000"/>
              <a:buNone/>
            </a:pPr>
            <a:r>
              <a:rPr lang="fa-IR" sz="2400" dirty="0" smtClean="0">
                <a:effectLst>
                  <a:outerShdw blurRad="38100" dist="38100" dir="2700000" algn="tl">
                    <a:srgbClr val="000000">
                      <a:alpha val="43137"/>
                    </a:srgbClr>
                  </a:outerShdw>
                </a:effectLst>
                <a:cs typeface="B Yagut" pitchFamily="2" charset="-78"/>
              </a:rPr>
              <a:t>استفاده از سرویسها و توالت بهداشتی در منازل و اماکن عمومی</a:t>
            </a:r>
          </a:p>
        </p:txBody>
      </p:sp>
      <p:pic>
        <p:nvPicPr>
          <p:cNvPr id="4" name="~PP3697.WAV">
            <a:hlinkClick r:id="" action="ppaction://media"/>
          </p:cNvPr>
          <p:cNvPicPr>
            <a:picLocks noRot="1" noChangeAspect="1"/>
          </p:cNvPicPr>
          <p:nvPr>
            <a:wavAudioFile r:embed="rId1" name="~PP3697.WAV"/>
          </p:nvPr>
        </p:nvPicPr>
        <p:blipFill>
          <a:blip r:embed="rId3"/>
          <a:stretch>
            <a:fillRect/>
          </a:stretch>
        </p:blipFill>
        <p:spPr>
          <a:xfrm>
            <a:off x="8696325" y="6410325"/>
            <a:ext cx="304800" cy="304800"/>
          </a:xfrm>
          <a:prstGeom prst="rect">
            <a:avLst/>
          </a:prstGeom>
        </p:spPr>
      </p:pic>
    </p:spTree>
  </p:cSld>
  <p:clrMapOvr>
    <a:masterClrMapping/>
  </p:clrMapOvr>
  <p:transition advTm="14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a:lnSpc>
                <a:spcPct val="20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1-</a:t>
            </a:r>
            <a:r>
              <a:rPr lang="fa-IR" sz="2400" kern="1200" dirty="0" smtClean="0">
                <a:effectLst>
                  <a:outerShdw blurRad="38100" dist="38100" dir="2700000" algn="tl">
                    <a:srgbClr val="000000">
                      <a:alpha val="43137"/>
                    </a:srgbClr>
                  </a:outerShdw>
                </a:effectLst>
                <a:cs typeface="B Yagut" pitchFamily="2" charset="-78"/>
              </a:rPr>
              <a:t> ازغذاي پخته استفاده كنيد.</a:t>
            </a:r>
          </a:p>
          <a:p>
            <a:pPr algn="r">
              <a:lnSpc>
                <a:spcPct val="20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2-</a:t>
            </a:r>
            <a:r>
              <a:rPr lang="fa-IR" sz="2400" kern="1200" dirty="0" smtClean="0">
                <a:effectLst>
                  <a:outerShdw blurRad="38100" dist="38100" dir="2700000" algn="tl">
                    <a:srgbClr val="000000">
                      <a:alpha val="43137"/>
                    </a:srgbClr>
                  </a:outerShdw>
                </a:effectLst>
                <a:cs typeface="B Yagut" pitchFamily="2" charset="-78"/>
              </a:rPr>
              <a:t> آب آشاميدني خود را بجوشانيد يا كلربزنيد.</a:t>
            </a:r>
          </a:p>
          <a:p>
            <a:pPr algn="r">
              <a:lnSpc>
                <a:spcPct val="20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3-</a:t>
            </a:r>
            <a:r>
              <a:rPr lang="fa-IR" sz="2400" kern="1200" dirty="0" smtClean="0">
                <a:effectLst>
                  <a:outerShdw blurRad="38100" dist="38100" dir="2700000" algn="tl">
                    <a:srgbClr val="000000">
                      <a:alpha val="43137"/>
                    </a:srgbClr>
                  </a:outerShdw>
                </a:effectLst>
                <a:cs typeface="B Yagut" pitchFamily="2" charset="-78"/>
              </a:rPr>
              <a:t> دست‌هاي خود را بشوئيد.</a:t>
            </a:r>
          </a:p>
        </p:txBody>
      </p:sp>
      <p:sp>
        <p:nvSpPr>
          <p:cNvPr id="4" name="Rectangle 2"/>
          <p:cNvSpPr>
            <a:spLocks noGrp="1" noChangeArrowheads="1"/>
          </p:cNvSpPr>
          <p:nvPr>
            <p:ph type="title"/>
          </p:nvPr>
        </p:nvSpPr>
        <p:spPr/>
        <p:txBody>
          <a:bodyPr>
            <a:normAutofit/>
          </a:bodyPr>
          <a:lstStyle/>
          <a:p>
            <a:pPr>
              <a:lnSpc>
                <a:spcPct val="150000"/>
              </a:lnSpc>
            </a:pPr>
            <a:r>
              <a:rPr lang="fa-IR" sz="4000" dirty="0" smtClean="0">
                <a:effectLst>
                  <a:outerShdw blurRad="38100" dist="38100" dir="2700000" algn="tl">
                    <a:srgbClr val="000000">
                      <a:alpha val="43137"/>
                    </a:srgbClr>
                  </a:outerShdw>
                </a:effectLst>
                <a:cs typeface="B Yagut" pitchFamily="2" charset="-78"/>
              </a:rPr>
              <a:t>سه قاعده ساده براي پيشگيري از وبا</a:t>
            </a:r>
          </a:p>
        </p:txBody>
      </p:sp>
      <p:pic>
        <p:nvPicPr>
          <p:cNvPr id="5" name="~PP2409.WAV">
            <a:hlinkClick r:id="" action="ppaction://media"/>
          </p:cNvPr>
          <p:cNvPicPr>
            <a:picLocks noRot="1" noChangeAspect="1"/>
          </p:cNvPicPr>
          <p:nvPr>
            <a:wavAudioFile r:embed="rId1" name="~PP2409.WAV"/>
          </p:nvPr>
        </p:nvPicPr>
        <p:blipFill>
          <a:blip r:embed="rId3"/>
          <a:stretch>
            <a:fillRect/>
          </a:stretch>
        </p:blipFill>
        <p:spPr>
          <a:xfrm>
            <a:off x="8696325" y="6410325"/>
            <a:ext cx="304800" cy="304800"/>
          </a:xfrm>
          <a:prstGeom prst="rect">
            <a:avLst/>
          </a:prstGeom>
        </p:spPr>
      </p:pic>
    </p:spTree>
  </p:cSld>
  <p:clrMapOvr>
    <a:masterClrMapping/>
  </p:clrMapOvr>
  <p:transition advTm="10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r>
              <a:rPr lang="fa-IR" sz="4000" b="1" dirty="0" smtClean="0">
                <a:cs typeface="B Yagut" pitchFamily="2" charset="-78"/>
              </a:rPr>
              <a:t>نکته</a:t>
            </a:r>
          </a:p>
        </p:txBody>
      </p:sp>
      <p:sp>
        <p:nvSpPr>
          <p:cNvPr id="30723" name="Content Placeholder 2"/>
          <p:cNvSpPr>
            <a:spLocks noGrp="1"/>
          </p:cNvSpPr>
          <p:nvPr>
            <p:ph idx="1"/>
          </p:nvPr>
        </p:nvSpPr>
        <p:spPr/>
        <p:txBody>
          <a:bodyPr/>
          <a:lstStyle/>
          <a:p>
            <a:pPr algn="r">
              <a:lnSpc>
                <a:spcPct val="150000"/>
              </a:lnSpc>
              <a:buFont typeface="Arial" pitchFamily="34" charset="0"/>
              <a:buNone/>
            </a:pPr>
            <a:r>
              <a:rPr lang="fa-IR" dirty="0" smtClean="0"/>
              <a:t>با </a:t>
            </a:r>
            <a:r>
              <a:rPr lang="fa-IR" sz="2800" dirty="0" smtClean="0">
                <a:cs typeface="B Yagut" pitchFamily="2" charset="-78"/>
              </a:rPr>
              <a:t>توجه به وقوع پاندمی کرونا ویروس جدید(کوئید19) تاکید می گردد که درمواجهه با بیمارانی که طبق تعاریف فوق اندیکاسیون نمونه گیری از نظر التور دارد تهیه نمونه سواپ رکتال و همچنین انتقال نمونه های اخذ شده باید با رعایت احتیا ط هاو اصول پیشگیری از انتقال عفونت مورد نیاز برای وبا و کرونا ویروس جدید انجام شود</a:t>
            </a:r>
            <a:r>
              <a:rPr lang="fa-IR" dirty="0" smtClean="0"/>
              <a:t>.</a:t>
            </a:r>
          </a:p>
        </p:txBody>
      </p:sp>
      <p:pic>
        <p:nvPicPr>
          <p:cNvPr id="4" name="~PP4005.WAV">
            <a:hlinkClick r:id="" action="ppaction://media"/>
          </p:cNvPr>
          <p:cNvPicPr>
            <a:picLocks noRot="1" noChangeAspect="1"/>
          </p:cNvPicPr>
          <p:nvPr>
            <a:wavAudioFile r:embed="rId1" name="~PP4005.WAV"/>
          </p:nvPr>
        </p:nvPicPr>
        <p:blipFill>
          <a:blip r:embed="rId3"/>
          <a:stretch>
            <a:fillRect/>
          </a:stretch>
        </p:blipFill>
        <p:spPr>
          <a:xfrm>
            <a:off x="8696325" y="6410325"/>
            <a:ext cx="304800" cy="304800"/>
          </a:xfrm>
          <a:prstGeom prst="rect">
            <a:avLst/>
          </a:prstGeom>
        </p:spPr>
      </p:pic>
    </p:spTree>
  </p:cSld>
  <p:clrMapOvr>
    <a:masterClrMapping/>
  </p:clrMapOvr>
  <p:transition advTm="26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42875" y="857250"/>
          <a:ext cx="8786872" cy="6007085"/>
        </p:xfrm>
        <a:graphic>
          <a:graphicData uri="http://schemas.openxmlformats.org/drawingml/2006/table">
            <a:tbl>
              <a:tblPr/>
              <a:tblGrid>
                <a:gridCol w="594308"/>
                <a:gridCol w="223062"/>
                <a:gridCol w="223062"/>
                <a:gridCol w="209448"/>
                <a:gridCol w="223062"/>
                <a:gridCol w="223062"/>
                <a:gridCol w="222538"/>
                <a:gridCol w="222538"/>
                <a:gridCol w="209973"/>
                <a:gridCol w="209973"/>
                <a:gridCol w="283802"/>
                <a:gridCol w="283802"/>
                <a:gridCol w="298464"/>
                <a:gridCol w="298464"/>
                <a:gridCol w="298464"/>
                <a:gridCol w="298464"/>
                <a:gridCol w="298464"/>
                <a:gridCol w="298464"/>
                <a:gridCol w="298464"/>
                <a:gridCol w="298464"/>
                <a:gridCol w="298464"/>
                <a:gridCol w="298464"/>
                <a:gridCol w="298464"/>
                <a:gridCol w="222538"/>
                <a:gridCol w="222538"/>
                <a:gridCol w="223062"/>
                <a:gridCol w="223062"/>
                <a:gridCol w="222538"/>
                <a:gridCol w="222538"/>
                <a:gridCol w="223062"/>
                <a:gridCol w="223062"/>
                <a:gridCol w="296369"/>
                <a:gridCol w="296369"/>
              </a:tblGrid>
              <a:tr h="368527">
                <a:tc rowSpan="12">
                  <a:txBody>
                    <a:bodyPr/>
                    <a:lstStyle/>
                    <a:p>
                      <a:pPr algn="ctr">
                        <a:spcAft>
                          <a:spcPts val="0"/>
                        </a:spcAft>
                      </a:pPr>
                      <a:endParaRPr lang="en-US" sz="700" dirty="0">
                        <a:latin typeface="Times New Roman"/>
                        <a:ea typeface="Times New Roman"/>
                        <a:cs typeface="Arial"/>
                      </a:endParaRPr>
                    </a:p>
                    <a:p>
                      <a:pPr algn="ctr">
                        <a:spcAft>
                          <a:spcPts val="0"/>
                        </a:spcAft>
                      </a:pPr>
                      <a:r>
                        <a:rPr lang="ar-SA" sz="900" b="1" dirty="0">
                          <a:latin typeface="Times New Roman"/>
                          <a:ea typeface="Times New Roman"/>
                          <a:cs typeface="B Titr"/>
                        </a:rPr>
                        <a:t>تعداد</a:t>
                      </a:r>
                      <a:r>
                        <a:rPr lang="en-US" sz="1100" b="1" dirty="0">
                          <a:latin typeface="Times New Roman"/>
                          <a:ea typeface="Times New Roman"/>
                          <a:cs typeface="B Lotus"/>
                        </a:rPr>
                        <a:t> </a:t>
                      </a:r>
                      <a:endParaRPr lang="en-US" sz="700" dirty="0">
                        <a:latin typeface="Times New Roman"/>
                        <a:ea typeface="Times New Roman"/>
                        <a:cs typeface="Arial"/>
                      </a:endParaRPr>
                    </a:p>
                  </a:txBody>
                  <a:tcPr marL="54796" marR="54796" marT="27398" marB="27398"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v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871">
                <a:tc gridSpan="2">
                  <a:txBody>
                    <a:bodyPr/>
                    <a:lstStyle/>
                    <a:p>
                      <a:pPr algn="ctr">
                        <a:spcAft>
                          <a:spcPts val="0"/>
                        </a:spcAft>
                      </a:pPr>
                      <a:r>
                        <a:rPr lang="ar-SA" sz="1050" b="1" dirty="0">
                          <a:solidFill>
                            <a:srgbClr val="FF0000"/>
                          </a:solidFill>
                          <a:latin typeface="Times New Roman"/>
                          <a:ea typeface="Times New Roman"/>
                          <a:cs typeface="B Titr"/>
                        </a:rPr>
                        <a:t>روز</a:t>
                      </a:r>
                      <a:r>
                        <a:rPr lang="en-US" sz="1050" b="1" dirty="0">
                          <a:latin typeface="Times New Roman"/>
                          <a:ea typeface="Times New Roman"/>
                          <a:cs typeface="B Titr"/>
                        </a:rPr>
                        <a:t> </a:t>
                      </a:r>
                      <a:endParaRPr lang="en-US" sz="1200" b="1" dirty="0">
                        <a:latin typeface="Times New Roman"/>
                        <a:ea typeface="Times New Roman"/>
                        <a:cs typeface="Arial"/>
                      </a:endParaRPr>
                    </a:p>
                  </a:txBody>
                  <a:tcPr marL="54796" marR="54796" marT="27398" marB="27398"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1">
                        <a:spcAft>
                          <a:spcPts val="0"/>
                        </a:spcAft>
                      </a:pPr>
                      <a:r>
                        <a:rPr lang="ar-SA" sz="800" b="1" dirty="0">
                          <a:solidFill>
                            <a:srgbClr val="FF0000"/>
                          </a:solidFill>
                          <a:latin typeface="Times New Roman"/>
                          <a:ea typeface="Times New Roman"/>
                          <a:cs typeface="B Titr"/>
                        </a:rPr>
                        <a:t>1</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3</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4</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5</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6</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7</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8</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9</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10</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11</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12</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13</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14</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15</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16</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17</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18</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19</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20</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21</a:t>
                      </a:r>
                      <a:r>
                        <a:rPr lang="en-US" sz="800" b="1" dirty="0">
                          <a:solidFill>
                            <a:srgbClr val="FF0000"/>
                          </a:solidFill>
                          <a:latin typeface="Times New Roman"/>
                          <a:ea typeface="Times New Roman"/>
                          <a:cs typeface="B Titr"/>
                        </a:rPr>
                        <a:t> </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22</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23</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24</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25</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26</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27</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28</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29</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30</a:t>
                      </a:r>
                      <a:endParaRPr lang="en-US" sz="1000" b="1" dirty="0">
                        <a:solidFill>
                          <a:srgbClr val="FF0000"/>
                        </a:solidFill>
                        <a:latin typeface="Times New Roman"/>
                        <a:ea typeface="Times New Roman"/>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800" b="1" dirty="0">
                          <a:solidFill>
                            <a:srgbClr val="FF0000"/>
                          </a:solidFill>
                          <a:latin typeface="Times New Roman"/>
                          <a:ea typeface="Times New Roman"/>
                          <a:cs typeface="B Titr"/>
                        </a:rPr>
                        <a:t>31</a:t>
                      </a:r>
                      <a:endParaRPr lang="en-US" sz="1000" b="1" dirty="0">
                        <a:solidFill>
                          <a:srgbClr val="FF0000"/>
                        </a:solidFill>
                        <a:latin typeface="Times New Roman"/>
                        <a:ea typeface="Times New Roman"/>
                        <a:cs typeface="Arial"/>
                      </a:endParaRPr>
                    </a:p>
                  </a:txBody>
                  <a:tcPr marL="54796" marR="54796" marT="27398" marB="273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gridSpan="2">
                  <a:txBody>
                    <a:bodyPr/>
                    <a:lstStyle/>
                    <a:p>
                      <a:pPr marL="0" algn="ctr" defTabSz="914400" rtl="0" eaLnBrk="1" latinLnBrk="0" hangingPunct="1">
                        <a:spcAft>
                          <a:spcPts val="0"/>
                        </a:spcAft>
                      </a:pPr>
                      <a:r>
                        <a:rPr lang="ar-SA" sz="1050" b="1" kern="1200" dirty="0">
                          <a:solidFill>
                            <a:srgbClr val="FF0000"/>
                          </a:solidFill>
                          <a:latin typeface="Times New Roman"/>
                          <a:ea typeface="Times New Roman"/>
                          <a:cs typeface="B Titr"/>
                        </a:rPr>
                        <a:t>اسهال حاد آبكي</a:t>
                      </a:r>
                      <a:r>
                        <a:rPr lang="en-US" sz="1050" b="1" kern="1200" dirty="0">
                          <a:solidFill>
                            <a:srgbClr val="FF0000"/>
                          </a:solidFill>
                          <a:latin typeface="Times New Roman"/>
                          <a:ea typeface="Times New Roman"/>
                          <a:cs typeface="B Titr"/>
                        </a:rPr>
                        <a:t> </a:t>
                      </a:r>
                    </a:p>
                  </a:txBody>
                  <a:tcPr marL="54796" marR="54796" marT="27398" marB="27398"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gridSpan="2">
                  <a:txBody>
                    <a:bodyPr/>
                    <a:lstStyle/>
                    <a:p>
                      <a:pPr marL="0" algn="ctr" defTabSz="914400" rtl="0" eaLnBrk="1" latinLnBrk="0" hangingPunct="1">
                        <a:spcAft>
                          <a:spcPts val="0"/>
                        </a:spcAft>
                      </a:pPr>
                      <a:r>
                        <a:rPr lang="ar-SA" sz="1050" b="1" kern="1200" dirty="0">
                          <a:solidFill>
                            <a:srgbClr val="FF0000"/>
                          </a:solidFill>
                          <a:latin typeface="Times New Roman"/>
                          <a:ea typeface="Times New Roman"/>
                          <a:cs typeface="B Titr"/>
                        </a:rPr>
                        <a:t>اسهال خوني</a:t>
                      </a:r>
                      <a:endParaRPr lang="en-US" sz="1050" b="1" kern="1200" dirty="0">
                        <a:solidFill>
                          <a:srgbClr val="FF0000"/>
                        </a:solidFill>
                        <a:latin typeface="Times New Roman"/>
                        <a:ea typeface="Times New Roman"/>
                        <a:cs typeface="B Titr"/>
                      </a:endParaRPr>
                    </a:p>
                  </a:txBody>
                  <a:tcPr marL="54796" marR="54796" marT="27398" marB="27398"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527">
                <a:tc gridSpan="2">
                  <a:txBody>
                    <a:bodyPr/>
                    <a:lstStyle/>
                    <a:p>
                      <a:pPr algn="ctr">
                        <a:spcAft>
                          <a:spcPts val="0"/>
                        </a:spcAft>
                      </a:pPr>
                      <a:r>
                        <a:rPr lang="ar-SA" sz="1100" dirty="0">
                          <a:latin typeface="Times New Roman"/>
                          <a:ea typeface="Times New Roman"/>
                          <a:cs typeface="B Titr"/>
                        </a:rPr>
                        <a:t>جمع</a:t>
                      </a:r>
                      <a:endParaRPr lang="en-US" sz="1400" dirty="0">
                        <a:latin typeface="Times New Roman"/>
                        <a:ea typeface="Times New Roman"/>
                        <a:cs typeface="Arial"/>
                      </a:endParaRPr>
                    </a:p>
                  </a:txBody>
                  <a:tcPr marL="54796" marR="54796" marT="27398" marB="27398"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endParaRPr lang="en-US" sz="700">
                        <a:latin typeface="Times New Roman"/>
                        <a:ea typeface="Times New Roman"/>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n-US" sz="700" dirty="0">
                        <a:latin typeface="Calibri"/>
                        <a:ea typeface="Times New Roman"/>
                        <a:cs typeface="Arial"/>
                      </a:endParaRPr>
                    </a:p>
                  </a:txBody>
                  <a:tcPr marL="54796" marR="54796" marT="27398" marB="273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99895" name="Rectangle 1"/>
          <p:cNvSpPr>
            <a:spLocks noChangeArrowheads="1"/>
          </p:cNvSpPr>
          <p:nvPr/>
        </p:nvSpPr>
        <p:spPr bwMode="auto">
          <a:xfrm>
            <a:off x="0" y="285750"/>
            <a:ext cx="9144000" cy="457200"/>
          </a:xfrm>
          <a:prstGeom prst="rect">
            <a:avLst/>
          </a:prstGeom>
          <a:noFill/>
          <a:ln w="9525">
            <a:noFill/>
            <a:miter lim="800000"/>
            <a:headEnd/>
            <a:tailEnd/>
          </a:ln>
        </p:spPr>
        <p:txBody>
          <a:bodyPr wrap="none" anchor="ctr">
            <a:spAutoFit/>
          </a:bodyPr>
          <a:lstStyle/>
          <a:p>
            <a:pPr algn="r" rtl="1" eaLnBrk="0" hangingPunct="0"/>
            <a:r>
              <a:rPr lang="fa-IR" sz="1200" b="1">
                <a:cs typeface="Times New Roman" pitchFamily="18" charset="0"/>
              </a:rPr>
              <a:t>   </a:t>
            </a:r>
            <a:r>
              <a:rPr lang="ar-SA" b="1">
                <a:cs typeface="Times New Roman" pitchFamily="18" charset="0"/>
              </a:rPr>
              <a:t>  </a:t>
            </a:r>
            <a:r>
              <a:rPr lang="ar-SA" sz="1200" b="1">
                <a:cs typeface="Times New Roman" pitchFamily="18" charset="0"/>
              </a:rPr>
              <a:t>مراقبت التور</a:t>
            </a:r>
            <a:r>
              <a:rPr lang="ar-SA" b="1">
                <a:cs typeface="Times New Roman" pitchFamily="18" charset="0"/>
              </a:rPr>
              <a:t> </a:t>
            </a:r>
            <a:r>
              <a:rPr lang="ar-SA" sz="1300" b="1">
                <a:solidFill>
                  <a:srgbClr val="FF0000"/>
                </a:solidFill>
                <a:cs typeface="Times New Roman" pitchFamily="18" charset="0"/>
              </a:rPr>
              <a:t>(فرم شماره 1 )</a:t>
            </a:r>
            <a:r>
              <a:rPr lang="ar-SA" b="1">
                <a:cs typeface="Times New Roman" pitchFamily="18" charset="0"/>
              </a:rPr>
              <a:t>  </a:t>
            </a:r>
            <a:r>
              <a:rPr lang="ar-SA" sz="1200" b="1">
                <a:cs typeface="Times New Roman" pitchFamily="18" charset="0"/>
              </a:rPr>
              <a:t>نمودار پايش اسهالي</a:t>
            </a:r>
            <a:r>
              <a:rPr lang="en-US" sz="1200" b="1">
                <a:cs typeface="Times New Roman" pitchFamily="18" charset="0"/>
              </a:rPr>
              <a:t>:  </a:t>
            </a:r>
            <a:r>
              <a:rPr lang="fa-IR" sz="1200" b="1">
                <a:cs typeface="Times New Roman" pitchFamily="18" charset="0"/>
              </a:rPr>
              <a:t>بیمارستان .....</a:t>
            </a:r>
            <a:r>
              <a:rPr lang="ar-SA" sz="1200" b="1">
                <a:cs typeface="Times New Roman" pitchFamily="18" charset="0"/>
              </a:rPr>
              <a:t>مركز بهداشتي درماني  </a:t>
            </a:r>
            <a:r>
              <a:rPr lang="ar-SA" sz="700" b="1">
                <a:cs typeface="Times New Roman" pitchFamily="18" charset="0"/>
              </a:rPr>
              <a:t>............</a:t>
            </a:r>
            <a:r>
              <a:rPr lang="ar-SA" sz="1200" b="1">
                <a:cs typeface="Times New Roman" pitchFamily="18" charset="0"/>
              </a:rPr>
              <a:t> خانه بهداشت </a:t>
            </a:r>
            <a:r>
              <a:rPr lang="ar-SA" sz="700" b="1">
                <a:cs typeface="Times New Roman" pitchFamily="18" charset="0"/>
              </a:rPr>
              <a:t>......                 </a:t>
            </a:r>
            <a:r>
              <a:rPr lang="ar-SA" sz="1200" b="1">
                <a:cs typeface="Times New Roman" pitchFamily="18" charset="0"/>
              </a:rPr>
              <a:t>پایگاه بهداشتی</a:t>
            </a:r>
            <a:r>
              <a:rPr lang="ar-SA" sz="700" b="1">
                <a:cs typeface="Times New Roman" pitchFamily="18" charset="0"/>
              </a:rPr>
              <a:t> .......           </a:t>
            </a:r>
            <a:r>
              <a:rPr lang="ar-SA" sz="1200" b="1">
                <a:cs typeface="Times New Roman" pitchFamily="18" charset="0"/>
              </a:rPr>
              <a:t> ماه </a:t>
            </a:r>
            <a:r>
              <a:rPr lang="ar-SA" sz="700" b="1">
                <a:cs typeface="Times New Roman" pitchFamily="18" charset="0"/>
              </a:rPr>
              <a:t>........     </a:t>
            </a:r>
            <a:r>
              <a:rPr lang="ar-SA" sz="1200" b="1">
                <a:cs typeface="Times New Roman" pitchFamily="18" charset="0"/>
              </a:rPr>
              <a:t>سال </a:t>
            </a:r>
            <a:r>
              <a:rPr lang="ar-SA" sz="700" b="1">
                <a:cs typeface="Times New Roman" pitchFamily="18" charset="0"/>
              </a:rPr>
              <a:t>..... </a:t>
            </a:r>
            <a:endParaRPr lang="ar-SA"/>
          </a:p>
        </p:txBody>
      </p:sp>
      <p:pic>
        <p:nvPicPr>
          <p:cNvPr id="4" name="~PP3572.WAV">
            <a:hlinkClick r:id="" action="ppaction://media"/>
          </p:cNvPr>
          <p:cNvPicPr>
            <a:picLocks noRot="1" noChangeAspect="1"/>
          </p:cNvPicPr>
          <p:nvPr>
            <a:wavAudioFile r:embed="rId1" name="~PP3572.WAV"/>
          </p:nvPr>
        </p:nvPicPr>
        <p:blipFill>
          <a:blip r:embed="rId3"/>
          <a:stretch>
            <a:fillRect/>
          </a:stretch>
        </p:blipFill>
        <p:spPr>
          <a:xfrm>
            <a:off x="8696325" y="6410325"/>
            <a:ext cx="304800" cy="304800"/>
          </a:xfrm>
          <a:prstGeom prst="rect">
            <a:avLst/>
          </a:prstGeom>
        </p:spPr>
      </p:pic>
    </p:spTree>
  </p:cSld>
  <p:clrMapOvr>
    <a:masterClrMapping/>
  </p:clrMapOvr>
  <p:transition advTm="19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87"/>
          </a:xfrm>
        </p:spPr>
        <p:txBody>
          <a:bodyPr>
            <a:normAutofit fontScale="90000"/>
          </a:bodyPr>
          <a:lstStyle/>
          <a:p>
            <a:pPr eaLnBrk="1" hangingPunct="1">
              <a:defRPr/>
            </a:pPr>
            <a:r>
              <a:rPr lang="fa-IR" b="1" dirty="0" smtClean="0">
                <a:cs typeface="B Yagut" pitchFamily="2" charset="-78"/>
              </a:rPr>
              <a:t/>
            </a:r>
            <a:br>
              <a:rPr lang="fa-IR" b="1" dirty="0" smtClean="0">
                <a:cs typeface="B Yagut" pitchFamily="2" charset="-78"/>
              </a:rPr>
            </a:br>
            <a:r>
              <a:rPr lang="fa-IR" sz="3600" b="1" dirty="0" smtClean="0">
                <a:cs typeface="B Yagut" pitchFamily="2" charset="-78"/>
              </a:rPr>
              <a:t>فهرست عناوین</a:t>
            </a:r>
            <a:r>
              <a:rPr lang="fa-IR" b="1" dirty="0" smtClean="0">
                <a:cs typeface="B Yagut" pitchFamily="2" charset="-78"/>
              </a:rPr>
              <a:t/>
            </a:r>
            <a:br>
              <a:rPr lang="fa-IR" b="1" dirty="0" smtClean="0">
                <a:cs typeface="B Yagut" pitchFamily="2" charset="-78"/>
              </a:rPr>
            </a:br>
            <a:endParaRPr lang="fa-IR" b="1" dirty="0">
              <a:cs typeface="B Yagut" pitchFamily="2" charset="-78"/>
            </a:endParaRPr>
          </a:p>
        </p:txBody>
      </p:sp>
      <p:sp>
        <p:nvSpPr>
          <p:cNvPr id="5123" name="Content Placeholder 3"/>
          <p:cNvSpPr>
            <a:spLocks noGrp="1"/>
          </p:cNvSpPr>
          <p:nvPr>
            <p:ph idx="1"/>
          </p:nvPr>
        </p:nvSpPr>
        <p:spPr>
          <a:xfrm>
            <a:off x="304800" y="914400"/>
            <a:ext cx="8610600" cy="5211763"/>
          </a:xfrm>
        </p:spPr>
        <p:txBody>
          <a:bodyPr>
            <a:noAutofit/>
          </a:bodyPr>
          <a:lstStyle/>
          <a:p>
            <a:pPr algn="r" eaLnBrk="1" hangingPunct="1">
              <a:lnSpc>
                <a:spcPct val="150000"/>
              </a:lnSpc>
              <a:buFont typeface="Arial" pitchFamily="34" charset="0"/>
              <a:buNone/>
            </a:pPr>
            <a:r>
              <a:rPr lang="fa-IR" sz="2000" dirty="0" smtClean="0">
                <a:cs typeface="B Yagut" pitchFamily="2" charset="-78"/>
              </a:rPr>
              <a:t>تعریف  بیماری وبا</a:t>
            </a:r>
          </a:p>
          <a:p>
            <a:pPr algn="r" eaLnBrk="1" hangingPunct="1">
              <a:lnSpc>
                <a:spcPct val="150000"/>
              </a:lnSpc>
              <a:buFont typeface="Arial" pitchFamily="34" charset="0"/>
              <a:buNone/>
            </a:pPr>
            <a:r>
              <a:rPr lang="fa-IR" sz="2000" dirty="0" smtClean="0">
                <a:cs typeface="B Yagut" pitchFamily="2" charset="-78"/>
              </a:rPr>
              <a:t>علائم ونشانه ها وبا.</a:t>
            </a:r>
          </a:p>
          <a:p>
            <a:pPr algn="r" eaLnBrk="1" hangingPunct="1">
              <a:lnSpc>
                <a:spcPct val="150000"/>
              </a:lnSpc>
              <a:buFont typeface="Arial" pitchFamily="34" charset="0"/>
              <a:buNone/>
            </a:pPr>
            <a:r>
              <a:rPr lang="fa-IR" sz="2000" dirty="0" smtClean="0">
                <a:cs typeface="B Yagut" pitchFamily="2" charset="-78"/>
              </a:rPr>
              <a:t>اپیدمیولوژی  بیماری وبا</a:t>
            </a:r>
          </a:p>
          <a:p>
            <a:pPr algn="r" eaLnBrk="1" hangingPunct="1">
              <a:lnSpc>
                <a:spcPct val="150000"/>
              </a:lnSpc>
              <a:buFont typeface="Arial" pitchFamily="34" charset="0"/>
              <a:buNone/>
            </a:pPr>
            <a:r>
              <a:rPr lang="fa-IR" sz="2000" dirty="0" smtClean="0">
                <a:cs typeface="B Yagut" pitchFamily="2" charset="-78"/>
              </a:rPr>
              <a:t> تعریف بومی  هشدار و خذف التور.</a:t>
            </a:r>
          </a:p>
          <a:p>
            <a:pPr algn="r" eaLnBrk="1" hangingPunct="1">
              <a:lnSpc>
                <a:spcPct val="150000"/>
              </a:lnSpc>
              <a:buFont typeface="Arial" pitchFamily="34" charset="0"/>
              <a:buNone/>
            </a:pPr>
            <a:r>
              <a:rPr lang="fa-IR" sz="2000" dirty="0" smtClean="0">
                <a:cs typeface="B Yagut" pitchFamily="2" charset="-78"/>
              </a:rPr>
              <a:t>راههای انتقال بیماری وبا.</a:t>
            </a:r>
          </a:p>
          <a:p>
            <a:pPr algn="r" eaLnBrk="1" hangingPunct="1">
              <a:lnSpc>
                <a:spcPct val="150000"/>
              </a:lnSpc>
              <a:buFont typeface="Arial" pitchFamily="34" charset="0"/>
              <a:buNone/>
            </a:pPr>
            <a:r>
              <a:rPr lang="fa-IR" sz="2000" dirty="0" smtClean="0">
                <a:cs typeface="B Yagut" pitchFamily="2" charset="-78"/>
              </a:rPr>
              <a:t>علائم بالینی وخصوصیات وبا.</a:t>
            </a:r>
          </a:p>
          <a:p>
            <a:pPr algn="r" eaLnBrk="1" hangingPunct="1">
              <a:lnSpc>
                <a:spcPct val="150000"/>
              </a:lnSpc>
              <a:buFont typeface="Arial" pitchFamily="34" charset="0"/>
              <a:buNone/>
            </a:pPr>
            <a:r>
              <a:rPr lang="fa-IR" sz="2000" dirty="0" smtClean="0">
                <a:cs typeface="B Yagut" pitchFamily="2" charset="-78"/>
              </a:rPr>
              <a:t>روش تهیه نمونه سواپ رکتال از موارد مشکوک</a:t>
            </a:r>
          </a:p>
          <a:p>
            <a:pPr algn="r" eaLnBrk="1" hangingPunct="1">
              <a:lnSpc>
                <a:spcPct val="150000"/>
              </a:lnSpc>
              <a:buFont typeface="Arial" pitchFamily="34" charset="0"/>
              <a:buNone/>
            </a:pPr>
            <a:r>
              <a:rPr lang="fa-IR" sz="2000" dirty="0" smtClean="0">
                <a:cs typeface="B Yagut" pitchFamily="2" charset="-78"/>
              </a:rPr>
              <a:t>درمان بیماری وبا</a:t>
            </a:r>
          </a:p>
          <a:p>
            <a:pPr algn="r" eaLnBrk="1" hangingPunct="1">
              <a:lnSpc>
                <a:spcPct val="150000"/>
              </a:lnSpc>
              <a:buFont typeface="Arial" pitchFamily="34" charset="0"/>
              <a:buNone/>
            </a:pPr>
            <a:r>
              <a:rPr lang="fa-IR" sz="2000" dirty="0" smtClean="0">
                <a:cs typeface="B Yagut" pitchFamily="2" charset="-78"/>
              </a:rPr>
              <a:t>راههای مراقبت و پیشگیری از وبا.</a:t>
            </a:r>
          </a:p>
        </p:txBody>
      </p:sp>
      <p:pic>
        <p:nvPicPr>
          <p:cNvPr id="5" name="~PP2681.WAV">
            <a:hlinkClick r:id="" action="ppaction://media"/>
          </p:cNvPr>
          <p:cNvPicPr>
            <a:picLocks noRot="1" noChangeAspect="1"/>
          </p:cNvPicPr>
          <p:nvPr>
            <a:wavAudioFile r:embed="rId1" name="~PP2681.WAV"/>
          </p:nvPr>
        </p:nvPicPr>
        <p:blipFill>
          <a:blip r:embed="rId3"/>
          <a:stretch>
            <a:fillRect/>
          </a:stretch>
        </p:blipFill>
        <p:spPr>
          <a:xfrm>
            <a:off x="8696325" y="6410325"/>
            <a:ext cx="304800" cy="304800"/>
          </a:xfrm>
          <a:prstGeom prst="rect">
            <a:avLst/>
          </a:prstGeom>
        </p:spPr>
      </p:pic>
    </p:spTree>
  </p:cSld>
  <p:clrMapOvr>
    <a:masterClrMapping/>
  </p:clrMapOvr>
  <p:transition advTm="32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Object 2"/>
          <p:cNvGraphicFramePr>
            <a:graphicFrameLocks noGrp="1" noChangeAspect="1"/>
          </p:cNvGraphicFramePr>
          <p:nvPr>
            <p:ph sz="half" idx="1"/>
          </p:nvPr>
        </p:nvGraphicFramePr>
        <p:xfrm>
          <a:off x="244475" y="285750"/>
          <a:ext cx="8445500" cy="4110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657" name="Group 169"/>
          <p:cNvGraphicFramePr>
            <a:graphicFrameLocks noGrp="1"/>
          </p:cNvGraphicFramePr>
          <p:nvPr>
            <p:ph sz="quarter" idx="2"/>
          </p:nvPr>
        </p:nvGraphicFramePr>
        <p:xfrm>
          <a:off x="322263" y="4429125"/>
          <a:ext cx="8607496" cy="1865376"/>
        </p:xfrm>
        <a:graphic>
          <a:graphicData uri="http://schemas.openxmlformats.org/drawingml/2006/table">
            <a:tbl>
              <a:tblPr/>
              <a:tblGrid>
                <a:gridCol w="508076"/>
                <a:gridCol w="338717"/>
                <a:gridCol w="271287"/>
                <a:gridCol w="283832"/>
                <a:gridCol w="343422"/>
                <a:gridCol w="341854"/>
                <a:gridCol w="343421"/>
                <a:gridCol w="346558"/>
                <a:gridCol w="340285"/>
                <a:gridCol w="343422"/>
                <a:gridCol w="341854"/>
                <a:gridCol w="343421"/>
                <a:gridCol w="344990"/>
                <a:gridCol w="343422"/>
                <a:gridCol w="343421"/>
                <a:gridCol w="340286"/>
                <a:gridCol w="343421"/>
                <a:gridCol w="344990"/>
                <a:gridCol w="343422"/>
                <a:gridCol w="341854"/>
                <a:gridCol w="343421"/>
                <a:gridCol w="340286"/>
                <a:gridCol w="346558"/>
                <a:gridCol w="341854"/>
                <a:gridCol w="343422"/>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ar-SA" sz="1600" b="1" i="0" u="none" strike="noStrike" kern="1200" cap="none" normalizeH="0" baseline="0" dirty="0" smtClean="0">
                          <a:ln>
                            <a:noFill/>
                          </a:ln>
                          <a:solidFill>
                            <a:schemeClr val="tx1"/>
                          </a:solidFill>
                          <a:effectLst/>
                          <a:latin typeface="Arial" charset="0"/>
                          <a:ea typeface="+mn-ea"/>
                          <a:cs typeface="Arial" charset="0"/>
                        </a:rPr>
                        <a:t>اسهال </a:t>
                      </a:r>
                      <a:endParaRPr kumimoji="0" lang="fa-IR" sz="1600" b="1" i="0" u="none" strike="noStrike" kern="1200" cap="none" normalizeH="0" baseline="0" dirty="0" smtClean="0">
                        <a:ln>
                          <a:noFill/>
                        </a:ln>
                        <a:solidFill>
                          <a:schemeClr val="tx1"/>
                        </a:solidFill>
                        <a:effectLst/>
                        <a:latin typeface="Arial" charset="0"/>
                        <a:ea typeface="+mn-ea"/>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ar-SA" sz="1600" b="1" i="0" u="none" strike="noStrike" kern="1200" cap="none" normalizeH="0" baseline="0" dirty="0" smtClean="0">
                          <a:ln>
                            <a:noFill/>
                          </a:ln>
                          <a:solidFill>
                            <a:schemeClr val="tx1"/>
                          </a:solidFill>
                          <a:effectLst/>
                          <a:latin typeface="Arial" charset="0"/>
                          <a:ea typeface="+mn-ea"/>
                          <a:cs typeface="Arial" charset="0"/>
                        </a:rPr>
                        <a:t>حاد آبكي</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ar-SA" sz="1600" b="1" i="0" u="none" strike="noStrike" kern="1200" cap="none" normalizeH="0" baseline="0" dirty="0" smtClean="0">
                          <a:ln>
                            <a:noFill/>
                          </a:ln>
                          <a:solidFill>
                            <a:schemeClr val="tx1"/>
                          </a:solidFill>
                          <a:effectLst/>
                          <a:latin typeface="Arial" charset="0"/>
                          <a:ea typeface="+mn-ea"/>
                          <a:cs typeface="Arial" charset="0"/>
                        </a:rPr>
                        <a:t>اسهال </a:t>
                      </a:r>
                      <a:endParaRPr kumimoji="0" lang="fa-IR" sz="1600" b="1" i="0" u="none" strike="noStrike" kern="1200" cap="none" normalizeH="0" baseline="0" dirty="0" smtClean="0">
                        <a:ln>
                          <a:noFill/>
                        </a:ln>
                        <a:solidFill>
                          <a:schemeClr val="tx1"/>
                        </a:solidFill>
                        <a:effectLst/>
                        <a:latin typeface="Arial" charset="0"/>
                        <a:ea typeface="+mn-ea"/>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ar-SA" sz="1600" b="1" i="0" u="none" strike="noStrike" kern="1200" cap="none" normalizeH="0" baseline="0" dirty="0" smtClean="0">
                          <a:ln>
                            <a:noFill/>
                          </a:ln>
                          <a:solidFill>
                            <a:schemeClr val="tx1"/>
                          </a:solidFill>
                          <a:effectLst/>
                          <a:latin typeface="Arial" charset="0"/>
                          <a:ea typeface="+mn-ea"/>
                          <a:cs typeface="Arial" charset="0"/>
                        </a:rPr>
                        <a:t>خوني</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1600" b="1" i="0" u="none" strike="noStrike" kern="1200" cap="none" normalizeH="0" baseline="0" dirty="0" smtClean="0">
                          <a:ln>
                            <a:noFill/>
                          </a:ln>
                          <a:solidFill>
                            <a:schemeClr val="tx1"/>
                          </a:solidFill>
                          <a:effectLst/>
                          <a:latin typeface="Arial" charset="0"/>
                          <a:ea typeface="+mn-ea"/>
                          <a:cs typeface="Arial" charset="0"/>
                        </a:rPr>
                        <a:t>جمع</a:t>
                      </a:r>
                      <a:endParaRPr kumimoji="0" lang="en-US" sz="16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200" b="1" i="0" u="none" strike="noStrike" kern="1200" cap="none" normalizeH="0" baseline="0" dirty="0" smtClean="0">
                        <a:ln>
                          <a:noFill/>
                        </a:ln>
                        <a:solidFill>
                          <a:schemeClr val="tx1"/>
                        </a:solidFill>
                        <a:effectLst/>
                        <a:latin typeface="Arial" charset="0"/>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82" name="Line 162"/>
          <p:cNvSpPr>
            <a:spLocks noChangeShapeType="1"/>
          </p:cNvSpPr>
          <p:nvPr/>
        </p:nvSpPr>
        <p:spPr bwMode="auto">
          <a:xfrm flipV="1">
            <a:off x="9144000" y="6597650"/>
            <a:ext cx="0" cy="71438"/>
          </a:xfrm>
          <a:prstGeom prst="line">
            <a:avLst/>
          </a:prstGeom>
          <a:noFill/>
          <a:ln w="9525">
            <a:solidFill>
              <a:schemeClr val="tx1"/>
            </a:solidFill>
            <a:round/>
            <a:headEnd/>
            <a:tailEnd/>
          </a:ln>
        </p:spPr>
        <p:txBody>
          <a:bodyPr/>
          <a:lstStyle/>
          <a:p>
            <a:endParaRPr lang="en-US"/>
          </a:p>
        </p:txBody>
      </p:sp>
      <p:pic>
        <p:nvPicPr>
          <p:cNvPr id="6" name="~PP1148.WAV">
            <a:hlinkClick r:id="" action="ppaction://media"/>
          </p:cNvPr>
          <p:cNvPicPr>
            <a:picLocks noRot="1" noChangeAspect="1"/>
          </p:cNvPicPr>
          <p:nvPr>
            <a:wavAudioFile r:embed="rId1" name="~PP1148.WAV"/>
          </p:nvPr>
        </p:nvPicPr>
        <p:blipFill>
          <a:blip r:embed="rId4"/>
          <a:stretch>
            <a:fillRect/>
          </a:stretch>
        </p:blipFill>
        <p:spPr>
          <a:xfrm>
            <a:off x="8696325" y="6410325"/>
            <a:ext cx="304800" cy="304800"/>
          </a:xfrm>
          <a:prstGeom prst="rect">
            <a:avLst/>
          </a:prstGeom>
        </p:spPr>
      </p:pic>
    </p:spTree>
  </p:cSld>
  <p:clrMapOvr>
    <a:masterClrMapping/>
  </p:clrMapOvr>
  <p:transition spd="slow" advTm="162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2308" y="1571613"/>
          <a:ext cx="8785972" cy="4429155"/>
        </p:xfrm>
        <a:graphic>
          <a:graphicData uri="http://schemas.openxmlformats.org/drawingml/2006/table">
            <a:tbl>
              <a:tblPr rtl="1"/>
              <a:tblGrid>
                <a:gridCol w="335394"/>
                <a:gridCol w="332812"/>
                <a:gridCol w="215992"/>
                <a:gridCol w="286839"/>
                <a:gridCol w="242283"/>
                <a:gridCol w="344090"/>
                <a:gridCol w="359706"/>
                <a:gridCol w="431984"/>
                <a:gridCol w="468122"/>
                <a:gridCol w="395846"/>
                <a:gridCol w="431984"/>
                <a:gridCol w="414334"/>
                <a:gridCol w="575698"/>
                <a:gridCol w="368952"/>
                <a:gridCol w="441228"/>
                <a:gridCol w="458878"/>
                <a:gridCol w="495016"/>
                <a:gridCol w="621082"/>
                <a:gridCol w="584942"/>
                <a:gridCol w="495018"/>
                <a:gridCol w="485772"/>
              </a:tblGrid>
              <a:tr h="719793">
                <a:tc rowSpan="5">
                  <a:txBody>
                    <a:bodyPr/>
                    <a:lstStyle/>
                    <a:p>
                      <a:pPr marL="0" marR="0" algn="ctr" rtl="1">
                        <a:spcBef>
                          <a:spcPts val="0"/>
                        </a:spcBef>
                        <a:spcAft>
                          <a:spcPts val="0"/>
                        </a:spcAft>
                      </a:pPr>
                      <a:r>
                        <a:rPr lang="fa-IR" sz="1200" b="1" dirty="0">
                          <a:latin typeface="Times New Roman"/>
                          <a:ea typeface="Times New Roman"/>
                          <a:cs typeface="Arial"/>
                        </a:rPr>
                        <a:t>نام و نام خانوادگی</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5">
                  <a:txBody>
                    <a:bodyPr/>
                    <a:lstStyle/>
                    <a:p>
                      <a:pPr marL="0" marR="0" algn="ctr" rtl="1">
                        <a:spcBef>
                          <a:spcPts val="0"/>
                        </a:spcBef>
                        <a:spcAft>
                          <a:spcPts val="0"/>
                        </a:spcAft>
                      </a:pPr>
                      <a:r>
                        <a:rPr lang="fa-IR" sz="1200" b="1" dirty="0">
                          <a:latin typeface="Times New Roman"/>
                          <a:ea typeface="Times New Roman"/>
                          <a:cs typeface="Arial"/>
                        </a:rPr>
                        <a:t>نام </a:t>
                      </a:r>
                      <a:endParaRPr lang="en-US" sz="1400" b="1" dirty="0">
                        <a:latin typeface="Times New Roman"/>
                        <a:ea typeface="Times New Roman"/>
                        <a:cs typeface="Arial"/>
                      </a:endParaRPr>
                    </a:p>
                    <a:p>
                      <a:pPr marL="0" marR="0" algn="ctr" rtl="1">
                        <a:spcBef>
                          <a:spcPts val="0"/>
                        </a:spcBef>
                        <a:spcAft>
                          <a:spcPts val="0"/>
                        </a:spcAft>
                      </a:pPr>
                      <a:r>
                        <a:rPr lang="fa-IR" sz="1200" b="1" dirty="0">
                          <a:latin typeface="Times New Roman"/>
                          <a:ea typeface="Times New Roman"/>
                          <a:cs typeface="Arial"/>
                        </a:rPr>
                        <a:t>پدر</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5">
                  <a:txBody>
                    <a:bodyPr/>
                    <a:lstStyle/>
                    <a:p>
                      <a:pPr marL="71755" marR="71755" algn="ctr" rtl="1">
                        <a:spcBef>
                          <a:spcPts val="0"/>
                        </a:spcBef>
                        <a:spcAft>
                          <a:spcPts val="0"/>
                        </a:spcAft>
                      </a:pPr>
                      <a:r>
                        <a:rPr lang="ar-SA" sz="1400" b="1" dirty="0">
                          <a:latin typeface="Times New Roman"/>
                          <a:ea typeface="Times New Roman"/>
                          <a:cs typeface="Arial"/>
                        </a:rPr>
                        <a:t>جنس</a:t>
                      </a:r>
                      <a:endParaRPr lang="en-US" sz="1400" b="1" dirty="0">
                        <a:latin typeface="Times New Roman"/>
                        <a:ea typeface="Times New Roman"/>
                        <a:cs typeface="Arial"/>
                      </a:endParaRPr>
                    </a:p>
                  </a:txBody>
                  <a:tcPr marL="33251" marR="332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5">
                  <a:txBody>
                    <a:bodyPr/>
                    <a:lstStyle/>
                    <a:p>
                      <a:pPr marL="71755" marR="71755" algn="ctr" rtl="1">
                        <a:spcBef>
                          <a:spcPts val="0"/>
                        </a:spcBef>
                        <a:spcAft>
                          <a:spcPts val="0"/>
                        </a:spcAft>
                      </a:pPr>
                      <a:r>
                        <a:rPr lang="ar-SA" sz="1400" b="1" dirty="0">
                          <a:latin typeface="Times New Roman"/>
                          <a:ea typeface="Times New Roman"/>
                          <a:cs typeface="Arial"/>
                        </a:rPr>
                        <a:t>سن</a:t>
                      </a:r>
                      <a:endParaRPr lang="en-US" sz="1400" b="1" dirty="0">
                        <a:latin typeface="Times New Roman"/>
                        <a:ea typeface="Times New Roman"/>
                        <a:cs typeface="Arial"/>
                      </a:endParaRPr>
                    </a:p>
                  </a:txBody>
                  <a:tcPr marL="33251" marR="3325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gridSpan="2">
                  <a:txBody>
                    <a:bodyPr/>
                    <a:lstStyle/>
                    <a:p>
                      <a:pPr marL="0" marR="0" algn="ctr" rtl="1">
                        <a:spcBef>
                          <a:spcPts val="0"/>
                        </a:spcBef>
                        <a:spcAft>
                          <a:spcPts val="0"/>
                        </a:spcAft>
                      </a:pPr>
                      <a:r>
                        <a:rPr lang="fa-IR" sz="1400" b="1" dirty="0">
                          <a:latin typeface="Times New Roman"/>
                          <a:ea typeface="Times New Roman"/>
                          <a:cs typeface="Arial"/>
                        </a:rPr>
                        <a:t>گروه سنی</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hMerge="1">
                  <a:txBody>
                    <a:bodyPr/>
                    <a:lstStyle/>
                    <a:p>
                      <a:endParaRPr lang="en-US"/>
                    </a:p>
                  </a:txBody>
                  <a:tcPr/>
                </a:tc>
                <a:tc rowSpan="5">
                  <a:txBody>
                    <a:bodyPr/>
                    <a:lstStyle/>
                    <a:p>
                      <a:pPr marL="0" marR="0" algn="ctr" rtl="1">
                        <a:spcBef>
                          <a:spcPts val="0"/>
                        </a:spcBef>
                        <a:spcAft>
                          <a:spcPts val="0"/>
                        </a:spcAft>
                      </a:pPr>
                      <a:endParaRPr lang="en-US" sz="1400" b="1">
                        <a:latin typeface="Times New Roman"/>
                        <a:ea typeface="Times New Roman"/>
                        <a:cs typeface="Arial"/>
                      </a:endParaRPr>
                    </a:p>
                    <a:p>
                      <a:pPr marL="0" marR="0" algn="ctr" rtl="1">
                        <a:spcBef>
                          <a:spcPts val="0"/>
                        </a:spcBef>
                        <a:spcAft>
                          <a:spcPts val="0"/>
                        </a:spcAft>
                      </a:pPr>
                      <a:r>
                        <a:rPr lang="ar-SA" sz="1400" b="1">
                          <a:latin typeface="Times New Roman"/>
                          <a:ea typeface="Times New Roman"/>
                          <a:cs typeface="Arial"/>
                        </a:rPr>
                        <a:t>شغل</a:t>
                      </a: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2">
                  <a:txBody>
                    <a:bodyPr/>
                    <a:lstStyle/>
                    <a:p>
                      <a:pPr marL="0" marR="0" algn="ctr" rtl="1">
                        <a:spcBef>
                          <a:spcPts val="0"/>
                        </a:spcBef>
                        <a:spcAft>
                          <a:spcPts val="0"/>
                        </a:spcAft>
                      </a:pPr>
                      <a:r>
                        <a:rPr lang="ar-SA" sz="1600" b="1" dirty="0">
                          <a:latin typeface="Times New Roman"/>
                          <a:ea typeface="Times New Roman"/>
                          <a:cs typeface="Arial"/>
                        </a:rPr>
                        <a:t>تاریخ</a:t>
                      </a:r>
                      <a:endParaRPr lang="en-US" sz="1600"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rowSpan="5">
                  <a:txBody>
                    <a:bodyPr/>
                    <a:lstStyle/>
                    <a:p>
                      <a:pPr marL="0" marR="0" algn="r" rtl="1">
                        <a:spcBef>
                          <a:spcPts val="0"/>
                        </a:spcBef>
                        <a:spcAft>
                          <a:spcPts val="0"/>
                        </a:spcAft>
                      </a:pPr>
                      <a:r>
                        <a:rPr lang="ar-SA" sz="1200" b="1">
                          <a:latin typeface="Times New Roman"/>
                          <a:ea typeface="Times New Roman"/>
                          <a:cs typeface="Arial"/>
                        </a:rPr>
                        <a:t>ملیت</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5">
                  <a:txBody>
                    <a:bodyPr/>
                    <a:lstStyle/>
                    <a:p>
                      <a:pPr marL="0" marR="0" algn="ctr" rtl="0">
                        <a:spcBef>
                          <a:spcPts val="0"/>
                        </a:spcBef>
                        <a:spcAft>
                          <a:spcPts val="0"/>
                        </a:spcAft>
                      </a:pPr>
                      <a:endParaRPr lang="en-US" sz="1400" b="1">
                        <a:latin typeface="Times New Roman"/>
                        <a:ea typeface="Times New Roman"/>
                        <a:cs typeface="Arial"/>
                      </a:endParaRPr>
                    </a:p>
                    <a:p>
                      <a:pPr marL="0" marR="0" algn="ctr" rtl="1">
                        <a:spcBef>
                          <a:spcPts val="0"/>
                        </a:spcBef>
                        <a:spcAft>
                          <a:spcPts val="0"/>
                        </a:spcAft>
                      </a:pPr>
                      <a:r>
                        <a:rPr lang="ar-SA" sz="1200" b="1">
                          <a:latin typeface="Times New Roman"/>
                          <a:ea typeface="Times New Roman"/>
                          <a:cs typeface="Arial"/>
                        </a:rPr>
                        <a:t>وارده از</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3" gridSpan="2">
                  <a:txBody>
                    <a:bodyPr/>
                    <a:lstStyle/>
                    <a:p>
                      <a:pPr marL="0" marR="0" algn="ctr" rtl="1">
                        <a:spcBef>
                          <a:spcPts val="0"/>
                        </a:spcBef>
                        <a:spcAft>
                          <a:spcPts val="0"/>
                        </a:spcAft>
                      </a:pPr>
                      <a:r>
                        <a:rPr lang="ar-SA" sz="1200" b="1" dirty="0">
                          <a:latin typeface="Times New Roman"/>
                          <a:ea typeface="Times New Roman"/>
                          <a:cs typeface="Arial"/>
                        </a:rPr>
                        <a:t>مکان مراجعه بیمار</a:t>
                      </a:r>
                      <a:endParaRPr lang="en-US" sz="1400" b="1" dirty="0">
                        <a:latin typeface="Times New Roman"/>
                        <a:ea typeface="Times New Roman"/>
                        <a:cs typeface="Arial"/>
                      </a:endParaRPr>
                    </a:p>
                    <a:p>
                      <a:pPr marL="0" marR="0" algn="ctr" rtl="1">
                        <a:spcBef>
                          <a:spcPts val="0"/>
                        </a:spcBef>
                        <a:spcAft>
                          <a:spcPts val="0"/>
                        </a:spcAft>
                      </a:pPr>
                      <a:r>
                        <a:rPr lang="fa-IR" sz="1200" b="1" dirty="0">
                          <a:latin typeface="Times New Roman"/>
                          <a:ea typeface="Times New Roman"/>
                          <a:cs typeface="Arial"/>
                        </a:rPr>
                        <a:t>(محل نمونه گیری)</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3" hMerge="1">
                  <a:txBody>
                    <a:bodyPr/>
                    <a:lstStyle/>
                    <a:p>
                      <a:endParaRPr lang="en-US"/>
                    </a:p>
                  </a:txBody>
                  <a:tcPr/>
                </a:tc>
                <a:tc rowSpan="3" gridSpan="2">
                  <a:txBody>
                    <a:bodyPr/>
                    <a:lstStyle/>
                    <a:p>
                      <a:pPr marL="0" marR="0" algn="ctr" rtl="1">
                        <a:spcBef>
                          <a:spcPts val="0"/>
                        </a:spcBef>
                        <a:spcAft>
                          <a:spcPts val="0"/>
                        </a:spcAft>
                      </a:pPr>
                      <a:r>
                        <a:rPr lang="ar-SA" sz="1200" b="1">
                          <a:latin typeface="Times New Roman"/>
                          <a:ea typeface="Times New Roman"/>
                          <a:cs typeface="Arial"/>
                        </a:rPr>
                        <a:t>محل سکونت</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3" hMerge="1">
                  <a:txBody>
                    <a:bodyPr/>
                    <a:lstStyle/>
                    <a:p>
                      <a:endParaRPr lang="en-US"/>
                    </a:p>
                  </a:txBody>
                  <a:tcPr/>
                </a:tc>
                <a:tc rowSpan="5">
                  <a:txBody>
                    <a:bodyPr/>
                    <a:lstStyle/>
                    <a:p>
                      <a:pPr marL="0" marR="0" algn="ctr" rtl="1">
                        <a:spcBef>
                          <a:spcPts val="0"/>
                        </a:spcBef>
                        <a:spcAft>
                          <a:spcPts val="0"/>
                        </a:spcAft>
                      </a:pPr>
                      <a:r>
                        <a:rPr lang="ar-SA" sz="1400" b="1" dirty="0">
                          <a:latin typeface="Times New Roman"/>
                          <a:ea typeface="Times New Roman"/>
                          <a:cs typeface="Arial"/>
                        </a:rPr>
                        <a:t>آدرس کامل</a:t>
                      </a:r>
                      <a:endParaRPr lang="en-US" sz="1400" b="1" dirty="0">
                        <a:latin typeface="Times New Roman"/>
                        <a:ea typeface="Times New Roman"/>
                        <a:cs typeface="Arial"/>
                      </a:endParaRPr>
                    </a:p>
                    <a:p>
                      <a:pPr marL="0" marR="0" algn="ctr" rtl="1">
                        <a:spcBef>
                          <a:spcPts val="0"/>
                        </a:spcBef>
                        <a:spcAft>
                          <a:spcPts val="0"/>
                        </a:spcAft>
                      </a:pPr>
                      <a:r>
                        <a:rPr lang="ar-SA" sz="1400" b="1" dirty="0">
                          <a:latin typeface="Times New Roman"/>
                          <a:ea typeface="Times New Roman"/>
                          <a:cs typeface="Arial"/>
                        </a:rPr>
                        <a:t>وتلفن</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3" gridSpan="5">
                  <a:txBody>
                    <a:bodyPr/>
                    <a:lstStyle/>
                    <a:p>
                      <a:pPr marL="0" marR="0" algn="ctr" rtl="1">
                        <a:spcBef>
                          <a:spcPts val="0"/>
                        </a:spcBef>
                        <a:spcAft>
                          <a:spcPts val="0"/>
                        </a:spcAft>
                      </a:pPr>
                      <a:r>
                        <a:rPr lang="ar-SA" sz="1400" b="1" dirty="0">
                          <a:highlight>
                            <a:srgbClr val="FFFF00"/>
                          </a:highlight>
                          <a:latin typeface="Times New Roman"/>
                          <a:ea typeface="Times New Roman"/>
                          <a:cs typeface="Arial"/>
                        </a:rPr>
                        <a:t>     آزمایشگاه</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r>
              <a:tr h="3173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rowSpan="4">
                  <a:txBody>
                    <a:bodyPr/>
                    <a:lstStyle/>
                    <a:p>
                      <a:pPr marL="0" marR="0" algn="ctr" rtl="1">
                        <a:spcBef>
                          <a:spcPts val="0"/>
                        </a:spcBef>
                        <a:spcAft>
                          <a:spcPts val="0"/>
                        </a:spcAft>
                      </a:pPr>
                      <a:r>
                        <a:rPr lang="ar-SA" sz="1200" b="1">
                          <a:latin typeface="Times New Roman"/>
                          <a:ea typeface="Times New Roman"/>
                          <a:cs typeface="Arial"/>
                        </a:rPr>
                        <a:t>بروز علائم</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4">
                  <a:txBody>
                    <a:bodyPr/>
                    <a:lstStyle/>
                    <a:p>
                      <a:pPr marL="0" marR="0" algn="ctr" rtl="1">
                        <a:spcBef>
                          <a:spcPts val="0"/>
                        </a:spcBef>
                        <a:spcAft>
                          <a:spcPts val="0"/>
                        </a:spcAft>
                      </a:pPr>
                      <a:endParaRPr lang="en-US" sz="1400" b="1">
                        <a:latin typeface="Times New Roman"/>
                        <a:ea typeface="Times New Roman"/>
                        <a:cs typeface="Arial"/>
                      </a:endParaRPr>
                    </a:p>
                    <a:p>
                      <a:pPr marL="0" marR="0" algn="ctr" rtl="1">
                        <a:spcBef>
                          <a:spcPts val="0"/>
                        </a:spcBef>
                        <a:spcAft>
                          <a:spcPts val="0"/>
                        </a:spcAft>
                      </a:pPr>
                      <a:r>
                        <a:rPr lang="ar-SA" sz="1200" b="1">
                          <a:latin typeface="Times New Roman"/>
                          <a:ea typeface="Times New Roman"/>
                          <a:cs typeface="Arial"/>
                        </a:rPr>
                        <a:t>نمونه برداری</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r>
              <a:tr h="3173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algn="r" rtl="1">
                        <a:spcBef>
                          <a:spcPts val="0"/>
                        </a:spcBef>
                        <a:spcAft>
                          <a:spcPts val="0"/>
                        </a:spcAft>
                      </a:pPr>
                      <a:r>
                        <a:rPr lang="ar-SA" sz="1600" b="1">
                          <a:latin typeface="Times New Roman"/>
                          <a:ea typeface="Times New Roman"/>
                          <a:cs typeface="Arial"/>
                        </a:rPr>
                        <a:t>2&lt;</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3">
                  <a:txBody>
                    <a:bodyPr/>
                    <a:lstStyle/>
                    <a:p>
                      <a:pPr marL="0" marR="0" algn="r" rtl="1">
                        <a:spcBef>
                          <a:spcPts val="0"/>
                        </a:spcBef>
                        <a:spcAft>
                          <a:spcPts val="0"/>
                        </a:spcAft>
                      </a:pPr>
                      <a:r>
                        <a:rPr lang="ar-SA" sz="1600" b="1" dirty="0">
                          <a:latin typeface="Times New Roman"/>
                          <a:ea typeface="Times New Roman"/>
                          <a:cs typeface="Arial"/>
                        </a:rPr>
                        <a:t>2≥</a:t>
                      </a:r>
                      <a:r>
                        <a:rPr lang="en-US" sz="1600" b="1" dirty="0">
                          <a:latin typeface="Arial"/>
                          <a:ea typeface="Times New Roman"/>
                          <a:cs typeface="Arial"/>
                        </a:rPr>
                        <a:t> </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r>
              <a:tr h="32599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r" rtl="1">
                        <a:spcBef>
                          <a:spcPts val="0"/>
                        </a:spcBef>
                        <a:spcAft>
                          <a:spcPts val="0"/>
                        </a:spcAft>
                      </a:pPr>
                      <a:r>
                        <a:rPr lang="fa-IR" sz="1400" b="1">
                          <a:latin typeface="Times New Roman"/>
                          <a:ea typeface="Times New Roman"/>
                          <a:cs typeface="Arial"/>
                        </a:rPr>
                        <a:t>بیمارستان</a:t>
                      </a:r>
                      <a:endParaRPr lang="en-US" sz="1400" b="1">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a:txBody>
                    <a:bodyPr/>
                    <a:lstStyle/>
                    <a:p>
                      <a:pPr marL="0" marR="0" algn="r" rtl="1">
                        <a:spcBef>
                          <a:spcPts val="0"/>
                        </a:spcBef>
                        <a:spcAft>
                          <a:spcPts val="0"/>
                        </a:spcAft>
                      </a:pPr>
                      <a:r>
                        <a:rPr lang="fa-IR" sz="1400" b="1" dirty="0">
                          <a:latin typeface="Times New Roman"/>
                          <a:ea typeface="Times New Roman"/>
                          <a:cs typeface="Arial"/>
                        </a:rPr>
                        <a:t>خارج بیمارستان</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a:txBody>
                    <a:bodyPr/>
                    <a:lstStyle/>
                    <a:p>
                      <a:pPr marL="0" marR="0" algn="ctr" rtl="1">
                        <a:spcBef>
                          <a:spcPts val="0"/>
                        </a:spcBef>
                        <a:spcAft>
                          <a:spcPts val="0"/>
                        </a:spcAft>
                      </a:pPr>
                      <a:r>
                        <a:rPr lang="ar-SA" sz="1200" b="1" dirty="0">
                          <a:latin typeface="Times New Roman"/>
                          <a:ea typeface="Times New Roman"/>
                          <a:cs typeface="Arial"/>
                        </a:rPr>
                        <a:t>شهر</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a:txBody>
                    <a:bodyPr/>
                    <a:lstStyle/>
                    <a:p>
                      <a:pPr marL="0" marR="0" algn="ctr" rtl="1">
                        <a:spcBef>
                          <a:spcPts val="0"/>
                        </a:spcBef>
                        <a:spcAft>
                          <a:spcPts val="0"/>
                        </a:spcAft>
                      </a:pPr>
                      <a:r>
                        <a:rPr lang="ar-SA" sz="1200" b="1" dirty="0">
                          <a:latin typeface="Times New Roman"/>
                          <a:ea typeface="Times New Roman"/>
                          <a:cs typeface="Arial"/>
                        </a:rPr>
                        <a:t>روستا</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c gridSpan="2">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کیفیت نمونه</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تاریخ</a:t>
                      </a:r>
                      <a:r>
                        <a:rPr lang="en-US" sz="1200" b="1" dirty="0">
                          <a:highlight>
                            <a:srgbClr val="FFFF00"/>
                          </a:highlight>
                          <a:latin typeface="Arial"/>
                          <a:ea typeface="Times New Roman"/>
                          <a:cs typeface="Arial"/>
                          <a:sym typeface="Wingdings"/>
                        </a:rPr>
                        <a:t></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rowSpan="2">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نتیجه </a:t>
                      </a:r>
                      <a:endParaRPr lang="en-US" sz="1400" b="1" dirty="0">
                        <a:latin typeface="Times New Roman"/>
                        <a:ea typeface="Times New Roman"/>
                        <a:cs typeface="Arial"/>
                      </a:endParaRPr>
                    </a:p>
                    <a:p>
                      <a:pPr marL="0" marR="0" algn="ctr" rtl="1">
                        <a:spcBef>
                          <a:spcPts val="0"/>
                        </a:spcBef>
                        <a:spcAft>
                          <a:spcPts val="0"/>
                        </a:spcAft>
                      </a:pPr>
                      <a:r>
                        <a:rPr lang="ar-SA" sz="1200" b="1" dirty="0">
                          <a:highlight>
                            <a:srgbClr val="FFFF00"/>
                          </a:highlight>
                          <a:latin typeface="Times New Roman"/>
                          <a:ea typeface="Times New Roman"/>
                          <a:cs typeface="Arial"/>
                        </a:rPr>
                        <a:t>آزمایش</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2590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مطلوب</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نا مطلوب</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تحویل به آزمایشگ</a:t>
                      </a:r>
                      <a:r>
                        <a:rPr lang="fa-IR" sz="1200" b="1" dirty="0">
                          <a:highlight>
                            <a:srgbClr val="FFFF00"/>
                          </a:highlight>
                          <a:latin typeface="Times New Roman"/>
                          <a:ea typeface="Times New Roman"/>
                          <a:cs typeface="Arial"/>
                        </a:rPr>
                        <a:t>ا</a:t>
                      </a:r>
                      <a:r>
                        <a:rPr lang="ar-SA" sz="1200" b="1" dirty="0">
                          <a:highlight>
                            <a:srgbClr val="FFFF00"/>
                          </a:highlight>
                          <a:latin typeface="Times New Roman"/>
                          <a:ea typeface="Times New Roman"/>
                          <a:cs typeface="Arial"/>
                        </a:rPr>
                        <a:t>ه</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rtl="1">
                        <a:spcBef>
                          <a:spcPts val="0"/>
                        </a:spcBef>
                        <a:spcAft>
                          <a:spcPts val="0"/>
                        </a:spcAft>
                      </a:pPr>
                      <a:r>
                        <a:rPr lang="ar-SA" sz="1200" b="1" dirty="0">
                          <a:highlight>
                            <a:srgbClr val="FFFF00"/>
                          </a:highlight>
                          <a:latin typeface="Times New Roman"/>
                          <a:ea typeface="Times New Roman"/>
                          <a:cs typeface="Arial"/>
                        </a:rPr>
                        <a:t>انجام </a:t>
                      </a:r>
                      <a:r>
                        <a:rPr lang="ar-SA" sz="1100" b="1" dirty="0">
                          <a:highlight>
                            <a:srgbClr val="FFFF00"/>
                          </a:highlight>
                          <a:latin typeface="Times New Roman"/>
                          <a:ea typeface="Times New Roman"/>
                          <a:cs typeface="Arial"/>
                        </a:rPr>
                        <a:t>آزمایش</a:t>
                      </a:r>
                      <a:endParaRPr lang="en-US" sz="1400" b="1" dirty="0">
                        <a:latin typeface="Times New Roman"/>
                        <a:ea typeface="Times New Roman"/>
                        <a:cs typeface="Arial"/>
                      </a:endParaRPr>
                    </a:p>
                  </a:txBody>
                  <a:tcPr marL="33251" marR="33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tr>
              <a:tr h="387279">
                <a:tc>
                  <a:txBody>
                    <a:bodyPr/>
                    <a:lstStyle/>
                    <a:p>
                      <a:pPr marL="0" marR="0" algn="just" rtl="1">
                        <a:lnSpc>
                          <a:spcPct val="150000"/>
                        </a:lnSpc>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lnSpc>
                          <a:spcPct val="150000"/>
                        </a:lnSpc>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1400" b="1">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1400" b="1"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1400" b="1"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1400" b="1"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573746">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gn="just" rtl="1">
                        <a:spcBef>
                          <a:spcPts val="0"/>
                        </a:spcBef>
                        <a:spcAft>
                          <a:spcPts val="0"/>
                        </a:spcAft>
                      </a:pPr>
                      <a:endParaRPr lang="en-US" sz="600">
                        <a:latin typeface="Times New Roman"/>
                        <a:ea typeface="Times New Roman"/>
                        <a:cs typeface="Arial"/>
                      </a:endParaRPr>
                    </a:p>
                  </a:txBody>
                  <a:tcPr marL="33251" marR="3325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gn="just" rtl="1">
                        <a:spcBef>
                          <a:spcPts val="0"/>
                        </a:spcBef>
                        <a:spcAft>
                          <a:spcPts val="0"/>
                        </a:spcAft>
                      </a:pPr>
                      <a:endParaRPr lang="en-US" sz="600">
                        <a:latin typeface="Times New Roman"/>
                        <a:ea typeface="Times New Roman"/>
                        <a:cs typeface="Arial"/>
                      </a:endParaRPr>
                    </a:p>
                  </a:txBody>
                  <a:tcPr marL="33251" marR="3325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gn="just" rtl="1">
                        <a:spcBef>
                          <a:spcPts val="0"/>
                        </a:spcBef>
                        <a:spcAft>
                          <a:spcPts val="0"/>
                        </a:spcAft>
                      </a:pPr>
                      <a:endParaRPr lang="en-US" sz="600">
                        <a:latin typeface="Times New Roman"/>
                        <a:ea typeface="Times New Roman"/>
                        <a:cs typeface="Arial"/>
                      </a:endParaRPr>
                    </a:p>
                  </a:txBody>
                  <a:tcPr marL="33251" marR="3325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387279">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387279">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387279">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lnSpc>
                          <a:spcPct val="150000"/>
                        </a:lnSpc>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rtl="1">
                        <a:spcBef>
                          <a:spcPts val="0"/>
                        </a:spcBef>
                        <a:spcAft>
                          <a:spcPts val="0"/>
                        </a:spcAft>
                      </a:pPr>
                      <a:endParaRPr lang="en-US" sz="600" dirty="0">
                        <a:latin typeface="Times New Roman"/>
                        <a:ea typeface="Times New Roman"/>
                        <a:cs typeface="Arial"/>
                      </a:endParaRPr>
                    </a:p>
                  </a:txBody>
                  <a:tcPr marL="33251" marR="3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107523" name="Rectangle 1"/>
          <p:cNvSpPr>
            <a:spLocks noChangeArrowheads="1"/>
          </p:cNvSpPr>
          <p:nvPr/>
        </p:nvSpPr>
        <p:spPr bwMode="auto">
          <a:xfrm>
            <a:off x="0" y="0"/>
            <a:ext cx="9001125" cy="1570038"/>
          </a:xfrm>
          <a:prstGeom prst="rect">
            <a:avLst/>
          </a:prstGeom>
          <a:solidFill>
            <a:schemeClr val="bg1"/>
          </a:solidFill>
          <a:ln w="9525">
            <a:noFill/>
            <a:miter lim="800000"/>
            <a:headEnd/>
            <a:tailEnd/>
          </a:ln>
        </p:spPr>
        <p:txBody>
          <a:bodyPr anchor="ctr">
            <a:spAutoFit/>
          </a:bodyPr>
          <a:lstStyle/>
          <a:p>
            <a:pPr algn="ctr" rtl="1"/>
            <a:r>
              <a:rPr lang="fa-IR" sz="1200" b="1">
                <a:latin typeface="B Mitra" pitchFamily="2" charset="-78"/>
                <a:cs typeface="Times New Roman" pitchFamily="18" charset="0"/>
              </a:rPr>
              <a:t>دانشگاه  علوم  پزشکی و خدمات بهداشتی  درمانی</a:t>
            </a:r>
            <a:r>
              <a:rPr lang="fa-IR" sz="1200">
                <a:latin typeface="B Mitra" pitchFamily="2" charset="-78"/>
                <a:cs typeface="Times New Roman" pitchFamily="18" charset="0"/>
              </a:rPr>
              <a:t>..........</a:t>
            </a:r>
            <a:r>
              <a:rPr lang="fa-IR" sz="1500" b="1">
                <a:latin typeface="B Mitra" pitchFamily="2" charset="-78"/>
                <a:cs typeface="Times New Roman" pitchFamily="18" charset="0"/>
              </a:rPr>
              <a:t>	                                                                                                                                       </a:t>
            </a:r>
            <a:r>
              <a:rPr lang="fa-IR" sz="1400" b="1">
                <a:cs typeface="Times New Roman" pitchFamily="18" charset="0"/>
              </a:rPr>
              <a:t>مرکزبهداشت شهرستان  ....................</a:t>
            </a:r>
            <a:endParaRPr lang="en-US" sz="1100"/>
          </a:p>
          <a:p>
            <a:pPr algn="ctr" rtl="1" eaLnBrk="0" hangingPunct="0"/>
            <a:r>
              <a:rPr lang="fa-IR" sz="1200" b="1">
                <a:latin typeface="B Mitra" pitchFamily="2" charset="-78"/>
                <a:cs typeface="Times New Roman" pitchFamily="18" charset="0"/>
              </a:rPr>
              <a:t>	                </a:t>
            </a:r>
            <a:r>
              <a:rPr lang="en-US" sz="1200" b="1">
                <a:ea typeface="Times New Roman" pitchFamily="18" charset="0"/>
                <a:cs typeface="B Mitra" pitchFamily="2" charset="-78"/>
              </a:rPr>
              <a:t>                                                                                                                                          </a:t>
            </a:r>
            <a:r>
              <a:rPr lang="fa-IR" sz="1200" b="1">
                <a:ea typeface="Times New Roman" pitchFamily="18" charset="0"/>
                <a:cs typeface="B Mitra" pitchFamily="2" charset="-78"/>
              </a:rPr>
              <a:t>                                                                            </a:t>
            </a:r>
            <a:r>
              <a:rPr lang="en-US" sz="1200" b="1">
                <a:ea typeface="Times New Roman" pitchFamily="18" charset="0"/>
                <a:cs typeface="B Mitra" pitchFamily="2" charset="-78"/>
              </a:rPr>
              <a:t>                                             </a:t>
            </a:r>
            <a:r>
              <a:rPr lang="fa-IR" sz="1200" b="1">
                <a:cs typeface="Times New Roman" pitchFamily="18" charset="0"/>
              </a:rPr>
              <a:t>خانه بهداشت : </a:t>
            </a:r>
            <a:r>
              <a:rPr lang="fa-IR" sz="1000">
                <a:cs typeface="Times New Roman" pitchFamily="18" charset="0"/>
              </a:rPr>
              <a:t>................</a:t>
            </a:r>
            <a:r>
              <a:rPr lang="fa-IR" sz="1100" b="1">
                <a:cs typeface="Times New Roman" pitchFamily="18" charset="0"/>
              </a:rPr>
              <a:t> مرکزبهداشتی درمانی : ... </a:t>
            </a:r>
            <a:endParaRPr lang="en-US" sz="1100"/>
          </a:p>
          <a:p>
            <a:pPr algn="justLow" rtl="1" eaLnBrk="0" hangingPunct="0"/>
            <a:r>
              <a:rPr lang="ar-SA" sz="1300" b="1">
                <a:solidFill>
                  <a:srgbClr val="FF0000"/>
                </a:solidFill>
                <a:cs typeface="Times New Roman" pitchFamily="18" charset="0"/>
              </a:rPr>
              <a:t>(</a:t>
            </a:r>
            <a:r>
              <a:rPr lang="ar-SA" sz="1400" b="1">
                <a:solidFill>
                  <a:srgbClr val="FF0000"/>
                </a:solidFill>
                <a:cs typeface="Times New Roman" pitchFamily="18" charset="0"/>
              </a:rPr>
              <a:t>فرم شماره</a:t>
            </a:r>
            <a:r>
              <a:rPr lang="en-US" sz="1400" b="1">
                <a:solidFill>
                  <a:srgbClr val="FF0000"/>
                </a:solidFill>
                <a:cs typeface="Times New Roman" pitchFamily="18" charset="0"/>
              </a:rPr>
              <a:t> </a:t>
            </a:r>
            <a:r>
              <a:rPr lang="ar-SA" sz="1400" b="1">
                <a:solidFill>
                  <a:srgbClr val="FF0000"/>
                </a:solidFill>
                <a:cs typeface="Times New Roman" pitchFamily="18" charset="0"/>
              </a:rPr>
              <a:t>3 مراقبت التور</a:t>
            </a:r>
            <a:r>
              <a:rPr lang="ar-SA" sz="1300" b="1">
                <a:solidFill>
                  <a:srgbClr val="FF0000"/>
                </a:solidFill>
                <a:cs typeface="Times New Roman" pitchFamily="18" charset="0"/>
              </a:rPr>
              <a:t>)</a:t>
            </a:r>
            <a:r>
              <a:rPr lang="en-US" sz="1300" b="1">
                <a:solidFill>
                  <a:srgbClr val="FF0000"/>
                </a:solidFill>
                <a:cs typeface="Times New Roman" pitchFamily="18" charset="0"/>
              </a:rPr>
              <a:t> </a:t>
            </a:r>
            <a:r>
              <a:rPr lang="en-US" sz="1400" b="1">
                <a:solidFill>
                  <a:srgbClr val="FF0000"/>
                </a:solidFill>
                <a:cs typeface="Times New Roman" pitchFamily="18" charset="0"/>
              </a:rPr>
              <a:t> </a:t>
            </a:r>
            <a:r>
              <a:rPr lang="fa-IR" sz="1600" b="1">
                <a:solidFill>
                  <a:schemeClr val="tx2"/>
                </a:solidFill>
                <a:cs typeface="Times New Roman" pitchFamily="18" charset="0"/>
              </a:rPr>
              <a:t>فرم نمونه برداری روزانه بیماری اسهالی</a:t>
            </a:r>
            <a:r>
              <a:rPr lang="fa-IR" sz="1600" b="1">
                <a:solidFill>
                  <a:srgbClr val="FF0000"/>
                </a:solidFill>
                <a:cs typeface="Times New Roman" pitchFamily="18" charset="0"/>
              </a:rPr>
              <a:t> و</a:t>
            </a:r>
            <a:r>
              <a:rPr lang="fa-IR" sz="1400" b="1">
                <a:solidFill>
                  <a:srgbClr val="FF0000"/>
                </a:solidFill>
                <a:cs typeface="Times New Roman" pitchFamily="18" charset="0"/>
              </a:rPr>
              <a:t> </a:t>
            </a:r>
            <a:r>
              <a:rPr lang="fa-IR" b="1">
                <a:solidFill>
                  <a:srgbClr val="5E2D37"/>
                </a:solidFill>
                <a:cs typeface="Times New Roman" pitchFamily="18" charset="0"/>
              </a:rPr>
              <a:t>فرم گزارش آزمایشگاه</a:t>
            </a:r>
            <a:r>
              <a:rPr lang="fa-IR" sz="1200" b="1">
                <a:cs typeface="Times New Roman" pitchFamily="18" charset="0"/>
              </a:rPr>
              <a:t>	</a:t>
            </a:r>
            <a:r>
              <a:rPr lang="en-US" sz="1200" b="1">
                <a:cs typeface="Times New Roman" pitchFamily="18" charset="0"/>
              </a:rPr>
              <a:t>          </a:t>
            </a:r>
            <a:r>
              <a:rPr lang="fa-IR" sz="1200" b="1">
                <a:cs typeface="Times New Roman" pitchFamily="18" charset="0"/>
              </a:rPr>
              <a:t>بیمارستان: .....</a:t>
            </a:r>
            <a:r>
              <a:rPr lang="fa-IR" sz="1100" b="1">
                <a:cs typeface="Times New Roman" pitchFamily="18" charset="0"/>
              </a:rPr>
              <a:t> مطب خصوصی : </a:t>
            </a:r>
            <a:endParaRPr lang="en-US" sz="1100"/>
          </a:p>
          <a:p>
            <a:pPr algn="justLow" rtl="1" eaLnBrk="0" hangingPunct="0"/>
            <a:r>
              <a:rPr lang="fa-IR" sz="1200" b="1">
                <a:cs typeface="Times New Roman" pitchFamily="18" charset="0"/>
              </a:rPr>
              <a:t>                                                     </a:t>
            </a:r>
            <a:r>
              <a:rPr lang="fa-IR" sz="1200" b="1">
                <a:latin typeface="B Mitra" pitchFamily="2" charset="-78"/>
                <a:cs typeface="Times New Roman" pitchFamily="18" charset="0"/>
              </a:rPr>
              <a:t>						                            </a:t>
            </a:r>
            <a:endParaRPr lang="en-US" sz="1100"/>
          </a:p>
          <a:p>
            <a:pPr algn="justLow" rtl="1" eaLnBrk="0" hangingPunct="0"/>
            <a:r>
              <a:rPr lang="ar-SA" sz="1300" b="1">
                <a:latin typeface="B Mitra" pitchFamily="2" charset="-78"/>
                <a:cs typeface="Times New Roman" pitchFamily="18" charset="0"/>
              </a:rPr>
              <a:t> </a:t>
            </a:r>
            <a:endParaRPr lang="en-US" sz="1100"/>
          </a:p>
        </p:txBody>
      </p:sp>
      <p:sp>
        <p:nvSpPr>
          <p:cNvPr id="107524" name="Rectangle 4"/>
          <p:cNvSpPr>
            <a:spLocks noChangeArrowheads="1"/>
          </p:cNvSpPr>
          <p:nvPr/>
        </p:nvSpPr>
        <p:spPr bwMode="auto">
          <a:xfrm>
            <a:off x="0" y="6215063"/>
            <a:ext cx="8501063" cy="492125"/>
          </a:xfrm>
          <a:prstGeom prst="rect">
            <a:avLst/>
          </a:prstGeom>
          <a:noFill/>
          <a:ln w="9525">
            <a:noFill/>
            <a:miter lim="800000"/>
            <a:headEnd/>
            <a:tailEnd/>
          </a:ln>
        </p:spPr>
        <p:txBody>
          <a:bodyPr>
            <a:spAutoFit/>
          </a:bodyPr>
          <a:lstStyle/>
          <a:p>
            <a:pPr algn="justLow" rtl="1" eaLnBrk="0" hangingPunct="0"/>
            <a:r>
              <a:rPr lang="ar-SA" sz="1300" b="1">
                <a:solidFill>
                  <a:srgbClr val="000000"/>
                </a:solidFill>
                <a:latin typeface="B Mitra" pitchFamily="2" charset="-78"/>
                <a:cs typeface="Times New Roman" pitchFamily="18" charset="0"/>
              </a:rPr>
              <a:t>نام و نام  خانوادگی  نمونه بردار					</a:t>
            </a:r>
            <a:r>
              <a:rPr lang="fa-IR" sz="1300" b="1">
                <a:solidFill>
                  <a:srgbClr val="000000"/>
                </a:solidFill>
                <a:latin typeface="B Mitra" pitchFamily="2" charset="-78"/>
                <a:cs typeface="Times New Roman" pitchFamily="18" charset="0"/>
              </a:rPr>
              <a:t>                    </a:t>
            </a:r>
            <a:r>
              <a:rPr lang="ar-SA" sz="1300" b="1">
                <a:solidFill>
                  <a:srgbClr val="000000"/>
                </a:solidFill>
                <a:latin typeface="B Mitra" pitchFamily="2" charset="-78"/>
                <a:cs typeface="Times New Roman" pitchFamily="18" charset="0"/>
              </a:rPr>
              <a:t>نام و امضاء مسئول واحد	   	      </a:t>
            </a:r>
            <a:r>
              <a:rPr lang="en-US" sz="1300" b="1">
                <a:solidFill>
                  <a:srgbClr val="000000"/>
                </a:solidFill>
                <a:ea typeface="Times New Roman" pitchFamily="18" charset="0"/>
                <a:cs typeface="B Mitra" pitchFamily="2" charset="-78"/>
              </a:rPr>
              <a:t>                  </a:t>
            </a:r>
            <a:r>
              <a:rPr lang="ar-SA" sz="1300" b="1">
                <a:solidFill>
                  <a:srgbClr val="000000"/>
                </a:solidFill>
                <a:latin typeface="B Mitra" pitchFamily="2" charset="-78"/>
                <a:cs typeface="Times New Roman" pitchFamily="18" charset="0"/>
              </a:rPr>
              <a:t>   نام و امضاء مسئول آزمایشگاه</a:t>
            </a:r>
            <a:r>
              <a:rPr lang="ar-SA" sz="1200">
                <a:solidFill>
                  <a:srgbClr val="000000"/>
                </a:solidFill>
                <a:cs typeface="Times New Roman" pitchFamily="18" charset="0"/>
              </a:rPr>
              <a:t>  </a:t>
            </a:r>
            <a:endParaRPr lang="ar-SA">
              <a:solidFill>
                <a:srgbClr val="000000"/>
              </a:solidFill>
            </a:endParaRPr>
          </a:p>
        </p:txBody>
      </p:sp>
      <p:pic>
        <p:nvPicPr>
          <p:cNvPr id="5" name="~PP1246.WAV">
            <a:hlinkClick r:id="" action="ppaction://media"/>
          </p:cNvPr>
          <p:cNvPicPr>
            <a:picLocks noRot="1" noChangeAspect="1"/>
          </p:cNvPicPr>
          <p:nvPr>
            <a:wavAudioFile r:embed="rId1" name="~PP1246.WAV"/>
          </p:nvPr>
        </p:nvPicPr>
        <p:blipFill>
          <a:blip r:embed="rId3"/>
          <a:stretch>
            <a:fillRect/>
          </a:stretch>
        </p:blipFill>
        <p:spPr>
          <a:xfrm>
            <a:off x="8696325" y="6410325"/>
            <a:ext cx="304800" cy="304800"/>
          </a:xfrm>
          <a:prstGeom prst="rect">
            <a:avLst/>
          </a:prstGeom>
        </p:spPr>
      </p:pic>
    </p:spTree>
  </p:cSld>
  <p:clrMapOvr>
    <a:masterClrMapping/>
  </p:clrMapOvr>
  <p:transition advTm="20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4313" y="1428750"/>
          <a:ext cx="8715375" cy="4707828"/>
        </p:xfrm>
        <a:graphic>
          <a:graphicData uri="http://schemas.openxmlformats.org/drawingml/2006/table">
            <a:tbl>
              <a:tblPr/>
              <a:tblGrid>
                <a:gridCol w="1571625"/>
                <a:gridCol w="3906837"/>
                <a:gridCol w="2673350"/>
                <a:gridCol w="563563"/>
              </a:tblGrid>
              <a:tr h="7858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1800" b="0" i="0" u="none" strike="noStrike" cap="none" normalizeH="0" baseline="0" dirty="0" smtClean="0">
                          <a:ln>
                            <a:noFill/>
                          </a:ln>
                          <a:solidFill>
                            <a:schemeClr val="tx1"/>
                          </a:solidFill>
                          <a:effectLst/>
                          <a:latin typeface="Calibri" pitchFamily="34" charset="0"/>
                          <a:cs typeface="B Yagut" pitchFamily="2" charset="-78"/>
                        </a:rPr>
                        <a:t>مقدار عددي شاخص در سال.....</a:t>
                      </a:r>
                      <a:endParaRPr kumimoji="0" lang="en-US" sz="18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نحوه محاسبه شاخص</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cs typeface="B Yagut" pitchFamily="2" charset="-78"/>
                        </a:rPr>
                        <a:t>نام شاخص</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cs typeface="B Yagut" pitchFamily="2" charset="-78"/>
                        </a:rPr>
                        <a:t>رديف</a:t>
                      </a:r>
                      <a:endParaRPr kumimoji="0" lang="en-US" sz="16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17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فرمهای شماره 5</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B Yagut" pitchFamily="2" charset="-78"/>
                        </a:rPr>
                        <a:t> </a:t>
                      </a:r>
                      <a:r>
                        <a:rPr kumimoji="0" lang="fa-IR" sz="2000" b="0" i="0" u="none" strike="noStrike" cap="none" normalizeH="0" baseline="0" dirty="0" smtClean="0">
                          <a:ln>
                            <a:noFill/>
                          </a:ln>
                          <a:solidFill>
                            <a:schemeClr val="tx1"/>
                          </a:solidFill>
                          <a:effectLst/>
                          <a:latin typeface="Arial" pitchFamily="34" charset="0"/>
                          <a:cs typeface="B Yagut" pitchFamily="2" charset="-78"/>
                        </a:rPr>
                        <a:t>کودکان زیر</a:t>
                      </a:r>
                      <a:r>
                        <a:rPr kumimoji="0" lang="fa-IR" sz="2000" b="0" i="0" u="none" strike="noStrike" cap="none" normalizeH="0" baseline="0" dirty="0" smtClean="0">
                          <a:ln>
                            <a:noFill/>
                          </a:ln>
                          <a:solidFill>
                            <a:srgbClr val="FF0000"/>
                          </a:solidFill>
                          <a:effectLst/>
                          <a:latin typeface="Arial" pitchFamily="34" charset="0"/>
                          <a:cs typeface="B Yagut" pitchFamily="2" charset="-78"/>
                        </a:rPr>
                        <a:t> 5 سال</a:t>
                      </a:r>
                      <a:r>
                        <a:rPr kumimoji="0" lang="fa-IR" sz="2000" b="0" i="0" u="none" strike="noStrike" cap="none" normalizeH="0" baseline="0" dirty="0" smtClean="0">
                          <a:ln>
                            <a:noFill/>
                          </a:ln>
                          <a:solidFill>
                            <a:schemeClr val="tx1"/>
                          </a:solidFill>
                          <a:effectLst/>
                          <a:latin typeface="Calibri" pitchFamily="34" charset="0"/>
                          <a:cs typeface="B Yagut" pitchFamily="2" charset="-78"/>
                        </a:rPr>
                        <a:t>  × 2</a:t>
                      </a:r>
                      <a:r>
                        <a:rPr kumimoji="0" lang="en-US" sz="2000" b="0" i="0" u="none" strike="noStrike" cap="none" normalizeH="0" baseline="0" dirty="0" smtClean="0">
                          <a:ln>
                            <a:noFill/>
                          </a:ln>
                          <a:solidFill>
                            <a:schemeClr val="tx1"/>
                          </a:solidFill>
                          <a:effectLst/>
                          <a:latin typeface="Arial" pitchFamily="34" charset="0"/>
                          <a:cs typeface="B Yagut" pitchFamily="2" charset="-78"/>
                        </a:rPr>
                        <a:t>× </a:t>
                      </a:r>
                      <a:r>
                        <a:rPr kumimoji="0" lang="fa-IR" sz="2000" b="0" i="0" u="none" strike="noStrike" cap="none" normalizeH="0" baseline="0" dirty="0" smtClean="0">
                          <a:ln>
                            <a:noFill/>
                          </a:ln>
                          <a:solidFill>
                            <a:schemeClr val="tx1"/>
                          </a:solidFill>
                          <a:effectLst/>
                          <a:latin typeface="Arial" pitchFamily="34" charset="0"/>
                          <a:cs typeface="B Yagut" pitchFamily="2" charset="-78"/>
                        </a:rPr>
                        <a:t>02/.</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cs typeface="B Yagut" pitchFamily="2" charset="-78"/>
                        </a:rPr>
                        <a:t>حداقل نمونه مورد انتظار سالیانه</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1</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39750">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  کودکان زیر</a:t>
                      </a:r>
                      <a:r>
                        <a:rPr kumimoji="0" lang="fa-IR" sz="2000" b="0" i="0" u="none" strike="noStrike" cap="none" normalizeH="0" baseline="0" smtClean="0">
                          <a:ln>
                            <a:noFill/>
                          </a:ln>
                          <a:solidFill>
                            <a:srgbClr val="FF0000"/>
                          </a:solidFill>
                          <a:effectLst/>
                          <a:latin typeface="Calibri" pitchFamily="34" charset="0"/>
                          <a:cs typeface="B Yagut" pitchFamily="2" charset="-78"/>
                        </a:rPr>
                        <a:t> 5 سال</a:t>
                      </a:r>
                      <a:r>
                        <a:rPr kumimoji="0" lang="fa-IR" sz="2000" b="0" i="0" u="none" strike="noStrike" cap="none" normalizeH="0" baseline="0" smtClean="0">
                          <a:ln>
                            <a:noFill/>
                          </a:ln>
                          <a:solidFill>
                            <a:schemeClr val="tx1"/>
                          </a:solidFill>
                          <a:effectLst/>
                          <a:latin typeface="Calibri" pitchFamily="34" charset="0"/>
                          <a:cs typeface="B Yagut" pitchFamily="2" charset="-78"/>
                        </a:rPr>
                        <a:t> </a:t>
                      </a:r>
                      <a:r>
                        <a:rPr kumimoji="0" lang="en-US" sz="2000" b="0" i="0" u="none" strike="noStrike" cap="none" normalizeH="0" baseline="0" smtClean="0">
                          <a:ln>
                            <a:noFill/>
                          </a:ln>
                          <a:solidFill>
                            <a:schemeClr val="tx1"/>
                          </a:solidFill>
                          <a:effectLst/>
                          <a:latin typeface="Arial" pitchFamily="34" charset="0"/>
                          <a:cs typeface="B Yagut" pitchFamily="2" charset="-78"/>
                        </a:rPr>
                        <a:t>×</a:t>
                      </a:r>
                      <a:r>
                        <a:rPr kumimoji="0" lang="fa-IR" sz="2000" b="0" i="0" u="none" strike="noStrike" cap="none" normalizeH="0" baseline="0" smtClean="0">
                          <a:ln>
                            <a:noFill/>
                          </a:ln>
                          <a:solidFill>
                            <a:schemeClr val="tx1"/>
                          </a:solidFill>
                          <a:effectLst/>
                          <a:latin typeface="Arial" pitchFamily="34" charset="0"/>
                          <a:cs typeface="B Yagut" pitchFamily="2" charset="-78"/>
                        </a:rPr>
                        <a:t> 2</a:t>
                      </a:r>
                      <a:r>
                        <a:rPr kumimoji="0" lang="en-US" sz="2000" b="0" i="0" u="none" strike="noStrike" cap="none" normalizeH="0" baseline="0" smtClean="0">
                          <a:ln>
                            <a:noFill/>
                          </a:ln>
                          <a:solidFill>
                            <a:schemeClr val="tx1"/>
                          </a:solidFill>
                          <a:effectLst/>
                          <a:latin typeface="Arial" pitchFamily="34" charset="0"/>
                          <a:cs typeface="B Yagut" pitchFamily="2" charset="-78"/>
                        </a:rPr>
                        <a:t>×</a:t>
                      </a:r>
                      <a:r>
                        <a:rPr kumimoji="0" lang="fa-IR" sz="2000" b="0" i="0" u="none" strike="noStrike" cap="none" normalizeH="0" baseline="0" smtClean="0">
                          <a:ln>
                            <a:noFill/>
                          </a:ln>
                          <a:solidFill>
                            <a:schemeClr val="tx1"/>
                          </a:solidFill>
                          <a:effectLst/>
                          <a:latin typeface="Arial" pitchFamily="34" charset="0"/>
                          <a:cs typeface="B Yagut" pitchFamily="2" charset="-78"/>
                        </a:rPr>
                        <a:t> </a:t>
                      </a:r>
                      <a:r>
                        <a:rPr kumimoji="0" lang="en-US" sz="2000" b="0" i="0" u="none" strike="noStrike" cap="none" normalizeH="0" baseline="0" smtClean="0">
                          <a:ln>
                            <a:noFill/>
                          </a:ln>
                          <a:solidFill>
                            <a:schemeClr val="tx1"/>
                          </a:solidFill>
                          <a:effectLst/>
                          <a:latin typeface="Arial" pitchFamily="34" charset="0"/>
                          <a:cs typeface="B Yagut" pitchFamily="2" charset="-78"/>
                        </a:rPr>
                        <a:t> </a:t>
                      </a:r>
                      <a:r>
                        <a:rPr kumimoji="0" lang="fa-IR" sz="2000" b="0" i="0" u="none" strike="noStrike" cap="none" normalizeH="0" baseline="0" smtClean="0">
                          <a:ln>
                            <a:noFill/>
                          </a:ln>
                          <a:solidFill>
                            <a:schemeClr val="tx1"/>
                          </a:solidFill>
                          <a:effectLst/>
                          <a:latin typeface="Arial" pitchFamily="34" charset="0"/>
                          <a:cs typeface="B Yagut" pitchFamily="2" charset="-78"/>
                        </a:rPr>
                        <a:t>02/.</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cs typeface="B Yagut" pitchFamily="2" charset="-78"/>
                        </a:rPr>
                        <a:t>حداقل نمونه مورد انتظارماهیانه</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2</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47688">
                <a:tc vMerge="1">
                  <a:txBody>
                    <a:bodyPr/>
                    <a:lstStyle/>
                    <a:p>
                      <a:endParaRPr lang="en-US"/>
                    </a:p>
                  </a:txBody>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cs typeface="B Yagut" pitchFamily="2" charset="-78"/>
                        </a:rPr>
                        <a:t>12</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550863">
                <a:tc rowSpan="2">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Calibri" pitchFamily="34" charset="0"/>
                          <a:cs typeface="B Yagut" pitchFamily="2" charset="-78"/>
                        </a:rPr>
                        <a:t>100 ×  تعداد موارد التور</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cs typeface="B Yagut" pitchFamily="2" charset="-78"/>
                        </a:rPr>
                        <a:t>میزان حمله بیماری وبا</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3</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00063">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cs typeface="B Yagut" pitchFamily="2" charset="-78"/>
                        </a:rPr>
                        <a:t>جمعیت در معرض خطر</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571500">
                <a:tc rowSpan="2">
                  <a:txBody>
                    <a:bodyPr/>
                    <a:lstStyle/>
                    <a:p>
                      <a:pPr marL="0" marR="0" lvl="0" indent="0" algn="ctr" defTabSz="914400" rtl="1" eaLnBrk="1" fontAlgn="base" latinLnBrk="0" hangingPunct="1">
                        <a:lnSpc>
                          <a:spcPct val="115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Calibri" pitchFamily="34" charset="0"/>
                          <a:cs typeface="B Yagut" pitchFamily="2" charset="-78"/>
                        </a:rPr>
                        <a:t>تعداد مرگ از التور</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cs typeface="B Yagut" pitchFamily="2" charset="-78"/>
                        </a:rPr>
                        <a:t>میزان کشندگی بیماری وبا</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1" eaLnBrk="1" fontAlgn="base" latinLnBrk="0" hangingPunct="1">
                        <a:lnSpc>
                          <a:spcPct val="115000"/>
                        </a:lnSpc>
                        <a:spcBef>
                          <a:spcPct val="0"/>
                        </a:spcBef>
                        <a:spcAft>
                          <a:spcPct val="0"/>
                        </a:spcAft>
                        <a:buClrTx/>
                        <a:buSzTx/>
                        <a:buFontTx/>
                        <a:buNone/>
                        <a:tabLst/>
                      </a:pPr>
                      <a:r>
                        <a:rPr kumimoji="0" lang="fa-IR" sz="2000" b="0" i="0" u="none" strike="noStrike" cap="none" normalizeH="0" baseline="0" smtClean="0">
                          <a:ln>
                            <a:noFill/>
                          </a:ln>
                          <a:solidFill>
                            <a:schemeClr val="tx1"/>
                          </a:solidFill>
                          <a:effectLst/>
                          <a:latin typeface="Calibri" pitchFamily="34" charset="0"/>
                          <a:cs typeface="B Yagut" pitchFamily="2" charset="-78"/>
                        </a:rPr>
                        <a:t>4</a:t>
                      </a:r>
                      <a:endParaRPr kumimoji="0" lang="en-US" sz="2000" b="0" i="0" u="none" strike="noStrike" cap="none" normalizeH="0" baseline="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9725">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cs typeface="B Yagut" pitchFamily="2" charset="-78"/>
                        </a:rPr>
                        <a:t>تعداد موارد</a:t>
                      </a:r>
                      <a:endParaRPr kumimoji="0" lang="en-US" sz="2000" b="0" i="0" u="none" strike="noStrike" cap="none" normalizeH="0" baseline="0" dirty="0" smtClean="0">
                        <a:ln>
                          <a:noFill/>
                        </a:ln>
                        <a:solidFill>
                          <a:schemeClr val="tx1"/>
                        </a:solidFill>
                        <a:effectLst/>
                        <a:latin typeface="Calibri" pitchFamily="34" charset="0"/>
                        <a:cs typeface="B Yagut" pitchFamily="2" charset="-78"/>
                      </a:endParaRPr>
                    </a:p>
                  </a:txBody>
                  <a:tcPr marL="66488" marR="6648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bl>
          </a:graphicData>
        </a:graphic>
      </p:graphicFrame>
      <p:sp>
        <p:nvSpPr>
          <p:cNvPr id="45096" name="Rectangle 1"/>
          <p:cNvSpPr>
            <a:spLocks noChangeArrowheads="1"/>
          </p:cNvSpPr>
          <p:nvPr/>
        </p:nvSpPr>
        <p:spPr bwMode="auto">
          <a:xfrm>
            <a:off x="1857375" y="428625"/>
            <a:ext cx="5072063" cy="800100"/>
          </a:xfrm>
          <a:prstGeom prst="rect">
            <a:avLst/>
          </a:prstGeom>
          <a:noFill/>
          <a:ln w="9525">
            <a:noFill/>
            <a:miter lim="800000"/>
            <a:headEnd/>
            <a:tailEnd/>
          </a:ln>
        </p:spPr>
        <p:txBody>
          <a:bodyPr anchor="ctr">
            <a:spAutoFit/>
          </a:bodyPr>
          <a:lstStyle/>
          <a:p>
            <a:pPr algn="ctr" eaLnBrk="0" hangingPunct="0"/>
            <a:r>
              <a:rPr lang="fa-IR" sz="2800" b="1">
                <a:latin typeface="Times New Roman" pitchFamily="18" charset="0"/>
              </a:rPr>
              <a:t>شاخص های مراقبت بیماری التور</a:t>
            </a:r>
            <a:endParaRPr lang="en-US" sz="2800"/>
          </a:p>
          <a:p>
            <a:pPr eaLnBrk="0" hangingPunct="0"/>
            <a:endParaRPr lang="en-US"/>
          </a:p>
        </p:txBody>
      </p:sp>
      <p:pic>
        <p:nvPicPr>
          <p:cNvPr id="6" name="~PP2855.WAV">
            <a:hlinkClick r:id="" action="ppaction://media"/>
          </p:cNvPr>
          <p:cNvPicPr>
            <a:picLocks noRot="1" noChangeAspect="1"/>
          </p:cNvPicPr>
          <p:nvPr>
            <a:wavAudioFile r:embed="rId1" name="~PP2855.WAV"/>
          </p:nvPr>
        </p:nvPicPr>
        <p:blipFill>
          <a:blip r:embed="rId3"/>
          <a:stretch>
            <a:fillRect/>
          </a:stretch>
        </p:blipFill>
        <p:spPr>
          <a:xfrm>
            <a:off x="8696325" y="6410325"/>
            <a:ext cx="304800" cy="304800"/>
          </a:xfrm>
          <a:prstGeom prst="rect">
            <a:avLst/>
          </a:prstGeom>
        </p:spPr>
      </p:pic>
    </p:spTree>
  </p:cSld>
  <p:clrMapOvr>
    <a:masterClrMapping/>
  </p:clrMapOvr>
  <p:transition advTm="46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fa-IR" sz="4000" b="1" dirty="0" smtClean="0">
                <a:cs typeface="B Yagut" pitchFamily="2" charset="-78"/>
              </a:rPr>
              <a:t>نتیجه گیری</a:t>
            </a:r>
          </a:p>
        </p:txBody>
      </p:sp>
      <p:sp>
        <p:nvSpPr>
          <p:cNvPr id="44035" name="Content Placeholder 2"/>
          <p:cNvSpPr>
            <a:spLocks noGrp="1"/>
          </p:cNvSpPr>
          <p:nvPr>
            <p:ph idx="1"/>
          </p:nvPr>
        </p:nvSpPr>
        <p:spPr/>
        <p:txBody>
          <a:bodyPr>
            <a:normAutofit lnSpcReduction="10000"/>
          </a:bodyPr>
          <a:lstStyle/>
          <a:p>
            <a:pPr algn="r">
              <a:buFont typeface="Arial" pitchFamily="34" charset="0"/>
              <a:buNone/>
            </a:pPr>
            <a:r>
              <a:rPr lang="fa-IR" sz="1800" b="1" dirty="0" smtClean="0">
                <a:solidFill>
                  <a:srgbClr val="FF0000"/>
                </a:solidFill>
                <a:cs typeface="B Yagut" pitchFamily="2" charset="-78"/>
              </a:rPr>
              <a:t>تعریف وبای مشکوک</a:t>
            </a:r>
          </a:p>
          <a:p>
            <a:pPr algn="r">
              <a:buFont typeface="Arial" pitchFamily="34" charset="0"/>
              <a:buNone/>
            </a:pPr>
            <a:r>
              <a:rPr lang="fa-IR" sz="2000" dirty="0" smtClean="0">
                <a:cs typeface="B Yagut" pitchFamily="2" charset="-78"/>
              </a:rPr>
              <a:t>هر موردبالای 2سال که دچار اسهال شدید آبکی شده یا در اثر این اسهال فوت نماید</a:t>
            </a:r>
            <a:r>
              <a:rPr lang="fa-IR" dirty="0" smtClean="0">
                <a:cs typeface="B Yagut" pitchFamily="2" charset="-78"/>
              </a:rPr>
              <a:t>. </a:t>
            </a:r>
          </a:p>
          <a:p>
            <a:pPr algn="r">
              <a:buNone/>
            </a:pPr>
            <a:r>
              <a:rPr lang="fa-IR" sz="2000" dirty="0" smtClean="0">
                <a:solidFill>
                  <a:srgbClr val="FF0000"/>
                </a:solidFill>
                <a:cs typeface="B Yagut" pitchFamily="2" charset="-78"/>
              </a:rPr>
              <a:t>کلید اصلی درمان وبا :</a:t>
            </a:r>
            <a:r>
              <a:rPr lang="fa-IR" sz="2400" dirty="0" smtClean="0">
                <a:cs typeface="B Yagut" pitchFamily="2" charset="-78"/>
              </a:rPr>
              <a:t>جایگزین کردن آب و الکترولیتهای از دست رفته</a:t>
            </a:r>
            <a:r>
              <a:rPr lang="fa-IR" sz="3000" dirty="0" smtClean="0">
                <a:cs typeface="B Yagut" pitchFamily="2" charset="-78"/>
              </a:rPr>
              <a:t>.</a:t>
            </a:r>
            <a:r>
              <a:rPr lang="fa-IR" sz="2600" dirty="0" smtClean="0">
                <a:cs typeface="B Yagut" pitchFamily="2" charset="-78"/>
              </a:rPr>
              <a:t> </a:t>
            </a:r>
          </a:p>
          <a:p>
            <a:pPr algn="r">
              <a:buNone/>
            </a:pPr>
            <a:r>
              <a:rPr lang="fa-IR" sz="2600" dirty="0" smtClean="0">
                <a:cs typeface="B Yagut" pitchFamily="2" charset="-78"/>
              </a:rPr>
              <a:t> </a:t>
            </a:r>
            <a:r>
              <a:rPr lang="fa-IR" sz="2200" dirty="0" smtClean="0">
                <a:solidFill>
                  <a:srgbClr val="FF0000"/>
                </a:solidFill>
                <a:cs typeface="B Yagut" pitchFamily="2" charset="-78"/>
              </a:rPr>
              <a:t>کشور اندمیک </a:t>
            </a:r>
            <a:r>
              <a:rPr lang="fa-IR" sz="2200" dirty="0" smtClean="0">
                <a:cs typeface="B Yagut" pitchFamily="2" charset="-78"/>
              </a:rPr>
              <a:t>:هر کشوری که دارای یک یا بیشتر استان /منطقه/ناحیه آندمیک وبا طبق تعاریف فوق باشد به عنوان کشور آندمیک در نظر گرفتهد خواهد شد  </a:t>
            </a:r>
            <a:r>
              <a:rPr lang="fa-IR" sz="3000" dirty="0" smtClean="0">
                <a:cs typeface="B Yagut" pitchFamily="2" charset="-78"/>
              </a:rPr>
              <a:t>     </a:t>
            </a:r>
            <a:endParaRPr lang="fa-IR" dirty="0" smtClean="0">
              <a:cs typeface="B Yagut" pitchFamily="2" charset="-78"/>
            </a:endParaRPr>
          </a:p>
          <a:p>
            <a:pPr algn="r">
              <a:buFont typeface="Arial" pitchFamily="34" charset="0"/>
              <a:buNone/>
            </a:pPr>
            <a:r>
              <a:rPr lang="fa-IR" sz="2400" dirty="0" smtClean="0">
                <a:solidFill>
                  <a:srgbClr val="FF0000"/>
                </a:solidFill>
                <a:cs typeface="B Yagut" pitchFamily="2" charset="-78"/>
              </a:rPr>
              <a:t>ویبریوها</a:t>
            </a:r>
            <a:r>
              <a:rPr lang="fa-IR" sz="2400" dirty="0" smtClean="0">
                <a:cs typeface="B Yagut" pitchFamily="2" charset="-78"/>
              </a:rPr>
              <a:t> </a:t>
            </a:r>
            <a:r>
              <a:rPr lang="fa-IR" dirty="0" smtClean="0">
                <a:cs typeface="B Yagut" pitchFamily="2" charset="-78"/>
              </a:rPr>
              <a:t>:</a:t>
            </a:r>
            <a:r>
              <a:rPr lang="fa-IR" sz="2000" dirty="0" smtClean="0">
                <a:cs typeface="B Yagut" pitchFamily="2" charset="-78"/>
              </a:rPr>
              <a:t>در آب به مدت 4تا 7روز زنده می مانند.بهترین دما برای رشد و تکثیر ویبریو ها 26تا30  درجه می باشد</a:t>
            </a:r>
          </a:p>
          <a:p>
            <a:pPr algn="r">
              <a:buFont typeface="Arial" pitchFamily="34" charset="0"/>
              <a:buNone/>
            </a:pPr>
            <a:r>
              <a:rPr lang="fa-IR" sz="2000" b="1" dirty="0" smtClean="0">
                <a:solidFill>
                  <a:srgbClr val="FF0000"/>
                </a:solidFill>
                <a:cs typeface="B Yagut" pitchFamily="2" charset="-78"/>
              </a:rPr>
              <a:t>میزان کشندگی  وبا :</a:t>
            </a:r>
            <a:r>
              <a:rPr lang="fa-IR" sz="2000" dirty="0" smtClean="0">
                <a:cs typeface="B Yagut" pitchFamily="2" charset="-78"/>
              </a:rPr>
              <a:t>در جامعه ای که نیروهای آن آماده نباشندتا 50درصد می رسد.</a:t>
            </a:r>
          </a:p>
          <a:p>
            <a:pPr algn="r">
              <a:buFont typeface="Arial" pitchFamily="34" charset="0"/>
              <a:buNone/>
            </a:pPr>
            <a:r>
              <a:rPr lang="fa-IR" sz="2000" b="1" dirty="0" smtClean="0">
                <a:solidFill>
                  <a:srgbClr val="FF0000"/>
                </a:solidFill>
                <a:cs typeface="B Yagut" pitchFamily="2" charset="-78"/>
              </a:rPr>
              <a:t>درنظام مراقبت التور:</a:t>
            </a:r>
            <a:r>
              <a:rPr lang="fa-IR" sz="2000" dirty="0" smtClean="0">
                <a:cs typeface="B Yagut" pitchFamily="2" charset="-78"/>
              </a:rPr>
              <a:t> عامل و ناقل یا مخازن  و منبع یا منابع   باید شناسایی شوند.</a:t>
            </a:r>
          </a:p>
          <a:p>
            <a:pPr algn="r">
              <a:buFont typeface="Arial" pitchFamily="34" charset="0"/>
              <a:buNone/>
            </a:pPr>
            <a:r>
              <a:rPr lang="fa-IR" sz="2000" dirty="0" smtClean="0">
                <a:cs typeface="B Yagut" pitchFamily="2" charset="-78"/>
              </a:rPr>
              <a:t>-</a:t>
            </a:r>
            <a:r>
              <a:rPr lang="fa-IR" sz="2000" dirty="0" smtClean="0">
                <a:solidFill>
                  <a:srgbClr val="FF0000"/>
                </a:solidFill>
                <a:cs typeface="B Yagut" pitchFamily="2" charset="-78"/>
              </a:rPr>
              <a:t>حاملان دوره مزمن التور </a:t>
            </a:r>
            <a:r>
              <a:rPr lang="fa-IR" sz="2000" dirty="0" smtClean="0">
                <a:cs typeface="B Yagut" pitchFamily="2" charset="-78"/>
              </a:rPr>
              <a:t>: تا 10 سال احتمال آلودگي وجود دارد.</a:t>
            </a:r>
          </a:p>
          <a:p>
            <a:pPr algn="r">
              <a:buFont typeface="Arial" pitchFamily="34" charset="0"/>
              <a:buNone/>
            </a:pPr>
            <a:r>
              <a:rPr lang="fa-IR" sz="2000" dirty="0" smtClean="0">
                <a:solidFill>
                  <a:srgbClr val="FF0000"/>
                </a:solidFill>
                <a:cs typeface="B Yagut" pitchFamily="2" charset="-78"/>
              </a:rPr>
              <a:t>دوره واگيري التور </a:t>
            </a:r>
            <a:r>
              <a:rPr lang="fa-IR" sz="2000" dirty="0" smtClean="0">
                <a:cs typeface="B Yagut" pitchFamily="2" charset="-78"/>
              </a:rPr>
              <a:t>:  7 تا 10 روز</a:t>
            </a:r>
          </a:p>
          <a:p>
            <a:pPr algn="r">
              <a:buFont typeface="Arial" pitchFamily="34" charset="0"/>
              <a:buNone/>
            </a:pPr>
            <a:endParaRPr lang="en-US" sz="2000" dirty="0" smtClean="0">
              <a:ea typeface="Majalla UI"/>
              <a:cs typeface="B Yagut" pitchFamily="2" charset="-78"/>
            </a:endParaRPr>
          </a:p>
          <a:p>
            <a:pPr algn="r">
              <a:buFont typeface="Arial" pitchFamily="34" charset="0"/>
              <a:buNone/>
            </a:pPr>
            <a:endParaRPr lang="fa-IR" sz="2000" dirty="0" smtClean="0">
              <a:solidFill>
                <a:srgbClr val="FF0000"/>
              </a:solidFill>
              <a:cs typeface="B Yagut" pitchFamily="2" charset="-78"/>
            </a:endParaRPr>
          </a:p>
          <a:p>
            <a:pPr algn="r">
              <a:buFont typeface="Arial" pitchFamily="34" charset="0"/>
              <a:buNone/>
            </a:pPr>
            <a:endParaRPr lang="fa-IR" dirty="0" smtClean="0"/>
          </a:p>
        </p:txBody>
      </p:sp>
      <p:pic>
        <p:nvPicPr>
          <p:cNvPr id="7" name="~PP1506.WAV">
            <a:hlinkClick r:id="" action="ppaction://media"/>
          </p:cNvPr>
          <p:cNvPicPr>
            <a:picLocks noRot="1" noChangeAspect="1"/>
          </p:cNvPicPr>
          <p:nvPr>
            <a:wavAudioFile r:embed="rId1" name="~PP1506.WAV"/>
          </p:nvPr>
        </p:nvPicPr>
        <p:blipFill>
          <a:blip r:embed="rId3"/>
          <a:stretch>
            <a:fillRect/>
          </a:stretch>
        </p:blipFill>
        <p:spPr>
          <a:xfrm>
            <a:off x="8696325" y="6410325"/>
            <a:ext cx="304800" cy="304800"/>
          </a:xfrm>
          <a:prstGeom prst="rect">
            <a:avLst/>
          </a:prstGeom>
        </p:spPr>
      </p:pic>
    </p:spTree>
  </p:cSld>
  <p:clrMapOvr>
    <a:masterClrMapping/>
  </p:clrMapOvr>
  <p:transition advTm="36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pPr>
              <a:defRPr/>
            </a:pPr>
            <a:r>
              <a:rPr lang="fa-IR" b="1" dirty="0" smtClean="0">
                <a:cs typeface="B Yagut" pitchFamily="2" charset="-78"/>
              </a:rPr>
              <a:t/>
            </a:r>
            <a:br>
              <a:rPr lang="fa-IR" b="1" dirty="0" smtClean="0">
                <a:cs typeface="B Yagut" pitchFamily="2" charset="-78"/>
              </a:rPr>
            </a:br>
            <a:r>
              <a:rPr lang="fa-IR" sz="4000" b="1" dirty="0" smtClean="0">
                <a:cs typeface="B Yagut" pitchFamily="2" charset="-78"/>
              </a:rPr>
              <a:t>تمرین نظری</a:t>
            </a:r>
            <a:r>
              <a:rPr lang="fa-IR" dirty="0" smtClean="0">
                <a:solidFill>
                  <a:srgbClr val="FF0000"/>
                </a:solidFill>
              </a:rPr>
              <a:t/>
            </a:r>
            <a:br>
              <a:rPr lang="fa-IR" dirty="0" smtClean="0">
                <a:solidFill>
                  <a:srgbClr val="FF0000"/>
                </a:solidFill>
              </a:rPr>
            </a:br>
            <a:endParaRPr lang="fa-IR" dirty="0" smtClean="0"/>
          </a:p>
        </p:txBody>
      </p:sp>
      <p:sp>
        <p:nvSpPr>
          <p:cNvPr id="46083" name="Content Placeholder 2"/>
          <p:cNvSpPr>
            <a:spLocks noGrp="1"/>
          </p:cNvSpPr>
          <p:nvPr>
            <p:ph idx="1"/>
          </p:nvPr>
        </p:nvSpPr>
        <p:spPr>
          <a:xfrm>
            <a:off x="642938" y="1371600"/>
            <a:ext cx="8143875" cy="4754563"/>
          </a:xfrm>
        </p:spPr>
        <p:txBody>
          <a:bodyPr/>
          <a:lstStyle/>
          <a:p>
            <a:pPr algn="r">
              <a:lnSpc>
                <a:spcPct val="150000"/>
              </a:lnSpc>
              <a:buFont typeface="Arial" pitchFamily="34" charset="0"/>
              <a:buNone/>
            </a:pPr>
            <a:r>
              <a:rPr lang="fa-IR" sz="1800" dirty="0" smtClean="0">
                <a:cs typeface="B Yagut" pitchFamily="2" charset="-78"/>
              </a:rPr>
              <a:t>1-عامل بیماری وبا چیست ؟</a:t>
            </a:r>
          </a:p>
          <a:p>
            <a:pPr algn="r">
              <a:lnSpc>
                <a:spcPct val="150000"/>
              </a:lnSpc>
              <a:buFont typeface="Arial" pitchFamily="34" charset="0"/>
              <a:buNone/>
            </a:pPr>
            <a:r>
              <a:rPr lang="fa-IR" sz="1800" dirty="0" smtClean="0">
                <a:cs typeface="B Yagut" pitchFamily="2" charset="-78"/>
              </a:rPr>
              <a:t>الف- ویبریو کلرا           ب- سالمونلا           ج- پلاسمودیوم         د- مایکو باکتریوم </a:t>
            </a:r>
          </a:p>
          <a:p>
            <a:pPr algn="r">
              <a:lnSpc>
                <a:spcPct val="150000"/>
              </a:lnSpc>
              <a:buFont typeface="Arial" pitchFamily="34" charset="0"/>
              <a:buNone/>
            </a:pPr>
            <a:r>
              <a:rPr lang="fa-IR" sz="1800" dirty="0" smtClean="0">
                <a:cs typeface="B Yagut" pitchFamily="2" charset="-78"/>
              </a:rPr>
              <a:t>2-مهمترین منابع ایجاد بیماری التور را نام ببرید ؟</a:t>
            </a:r>
          </a:p>
          <a:p>
            <a:pPr algn="r">
              <a:lnSpc>
                <a:spcPct val="150000"/>
              </a:lnSpc>
              <a:buFont typeface="Arial" pitchFamily="34" charset="0"/>
              <a:buNone/>
            </a:pPr>
            <a:r>
              <a:rPr lang="fa-IR" sz="1800" dirty="0" smtClean="0">
                <a:cs typeface="B Yagut" pitchFamily="2" charset="-78"/>
              </a:rPr>
              <a:t>3- تعریف وبای مشکوک و قطعی را شرح دهید؟</a:t>
            </a:r>
          </a:p>
          <a:p>
            <a:pPr algn="r">
              <a:lnSpc>
                <a:spcPct val="150000"/>
              </a:lnSpc>
              <a:buFont typeface="Arial" pitchFamily="34" charset="0"/>
              <a:buNone/>
            </a:pPr>
            <a:r>
              <a:rPr lang="fa-IR" sz="1800" dirty="0" smtClean="0">
                <a:cs typeface="B Yagut" pitchFamily="2" charset="-78"/>
              </a:rPr>
              <a:t>4- مهمترین در مان وبا در خانه بهداشت را توضیح دهید ؟</a:t>
            </a:r>
          </a:p>
          <a:p>
            <a:pPr algn="r">
              <a:lnSpc>
                <a:spcPct val="150000"/>
              </a:lnSpc>
              <a:buFont typeface="Arial" pitchFamily="34" charset="0"/>
              <a:buNone/>
            </a:pPr>
            <a:r>
              <a:rPr lang="fa-IR" sz="1800" dirty="0" smtClean="0">
                <a:cs typeface="B Yagut" pitchFamily="2" charset="-78"/>
              </a:rPr>
              <a:t>5- راههای انتقال بیماری وبا کدامند ؟</a:t>
            </a:r>
          </a:p>
          <a:p>
            <a:pPr algn="r">
              <a:lnSpc>
                <a:spcPct val="150000"/>
              </a:lnSpc>
              <a:buFont typeface="Arial" pitchFamily="34" charset="0"/>
              <a:buNone/>
            </a:pPr>
            <a:r>
              <a:rPr lang="fa-IR" sz="1800" dirty="0" smtClean="0">
                <a:cs typeface="B Yagut" pitchFamily="2" charset="-78"/>
              </a:rPr>
              <a:t>6-کدام داروها در درمان وبا استفاده می شوند؟</a:t>
            </a:r>
          </a:p>
          <a:p>
            <a:pPr algn="r">
              <a:lnSpc>
                <a:spcPct val="150000"/>
              </a:lnSpc>
              <a:buFont typeface="Arial" pitchFamily="34" charset="0"/>
              <a:buNone/>
            </a:pPr>
            <a:r>
              <a:rPr lang="fa-IR" sz="1800" dirty="0" smtClean="0">
                <a:cs typeface="B Yagut" pitchFamily="2" charset="-78"/>
              </a:rPr>
              <a:t>7-گامهای مدیریتی در درمان وبا را توضیح دهید ؟</a:t>
            </a:r>
          </a:p>
          <a:p>
            <a:pPr algn="r">
              <a:lnSpc>
                <a:spcPct val="150000"/>
              </a:lnSpc>
              <a:buFont typeface="Arial" pitchFamily="34" charset="0"/>
              <a:buNone/>
            </a:pPr>
            <a:r>
              <a:rPr lang="fa-IR" sz="1800" dirty="0" smtClean="0">
                <a:cs typeface="B Yagut" pitchFamily="2" charset="-78"/>
              </a:rPr>
              <a:t>8-روش تهیه محلول خوراکی در درمان التور را توضیح دهید؟</a:t>
            </a:r>
          </a:p>
          <a:p>
            <a:pPr algn="r">
              <a:lnSpc>
                <a:spcPct val="150000"/>
              </a:lnSpc>
              <a:buFont typeface="Arial" pitchFamily="34" charset="0"/>
              <a:buNone/>
            </a:pPr>
            <a:r>
              <a:rPr lang="fa-IR" sz="1800" dirty="0" smtClean="0">
                <a:cs typeface="B Yagut" pitchFamily="2" charset="-78"/>
              </a:rPr>
              <a:t>9 – شایعترین محل زندگی ویبریوکلرا...........................می باشند؟</a:t>
            </a:r>
          </a:p>
          <a:p>
            <a:pPr algn="r">
              <a:lnSpc>
                <a:spcPct val="150000"/>
              </a:lnSpc>
            </a:pPr>
            <a:endParaRPr lang="fa-IR" sz="4000" dirty="0" smtClean="0">
              <a:cs typeface="B Yagut" pitchFamily="2" charset="-78"/>
            </a:endParaRPr>
          </a:p>
          <a:p>
            <a:pPr algn="r">
              <a:lnSpc>
                <a:spcPct val="150000"/>
              </a:lnSpc>
            </a:pPr>
            <a:endParaRPr lang="fa-IR" sz="4000" dirty="0" smtClean="0">
              <a:cs typeface="B Yagut" pitchFamily="2" charset="-78"/>
            </a:endParaRPr>
          </a:p>
        </p:txBody>
      </p:sp>
      <p:pic>
        <p:nvPicPr>
          <p:cNvPr id="5" name="~PP2453.WAV">
            <a:hlinkClick r:id="" action="ppaction://media"/>
          </p:cNvPr>
          <p:cNvPicPr>
            <a:picLocks noRot="1" noChangeAspect="1"/>
          </p:cNvPicPr>
          <p:nvPr>
            <a:wavAudioFile r:embed="rId1" name="~PP2453.WAV"/>
          </p:nvPr>
        </p:nvPicPr>
        <p:blipFill>
          <a:blip r:embed="rId3"/>
          <a:stretch>
            <a:fillRect/>
          </a:stretch>
        </p:blipFill>
        <p:spPr>
          <a:xfrm>
            <a:off x="8696325" y="6410325"/>
            <a:ext cx="304800" cy="304800"/>
          </a:xfrm>
          <a:prstGeom prst="rect">
            <a:avLst/>
          </a:prstGeom>
        </p:spPr>
      </p:pic>
    </p:spTree>
  </p:cSld>
  <p:clrMapOvr>
    <a:masterClrMapping/>
  </p:clrMapOvr>
  <p:transition advTm="3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a:bodyPr>
          <a:lstStyle/>
          <a:p>
            <a:r>
              <a:rPr lang="fa-IR" sz="4000" b="1" dirty="0" smtClean="0">
                <a:cs typeface="B Yagut" pitchFamily="2" charset="-78"/>
              </a:rPr>
              <a:t>تمرین عملی</a:t>
            </a:r>
          </a:p>
        </p:txBody>
      </p:sp>
      <p:sp>
        <p:nvSpPr>
          <p:cNvPr id="47107" name="Content Placeholder 2"/>
          <p:cNvSpPr>
            <a:spLocks noGrp="1"/>
          </p:cNvSpPr>
          <p:nvPr>
            <p:ph idx="1"/>
          </p:nvPr>
        </p:nvSpPr>
        <p:spPr/>
        <p:txBody>
          <a:bodyPr/>
          <a:lstStyle/>
          <a:p>
            <a:pPr algn="r">
              <a:lnSpc>
                <a:spcPct val="150000"/>
              </a:lnSpc>
              <a:buFont typeface="Arial" pitchFamily="34" charset="0"/>
              <a:buNone/>
            </a:pPr>
            <a:r>
              <a:rPr lang="fa-IR" sz="2400" dirty="0" smtClean="0">
                <a:cs typeface="B Yagut" pitchFamily="2" charset="-78"/>
              </a:rPr>
              <a:t> فراگیران بتوانند در اتاق کار عملی</a:t>
            </a:r>
          </a:p>
          <a:p>
            <a:pPr algn="r">
              <a:lnSpc>
                <a:spcPct val="150000"/>
              </a:lnSpc>
              <a:buFont typeface="Arial" pitchFamily="34" charset="0"/>
              <a:buNone/>
            </a:pPr>
            <a:r>
              <a:rPr lang="fa-IR" sz="2400" dirty="0" smtClean="0">
                <a:cs typeface="B Yagut" pitchFamily="2" charset="-78"/>
              </a:rPr>
              <a:t>1-  بیمار اسهالی را ارزیابی کنید؟</a:t>
            </a:r>
          </a:p>
          <a:p>
            <a:pPr algn="r">
              <a:lnSpc>
                <a:spcPct val="150000"/>
              </a:lnSpc>
              <a:buFont typeface="Arial" pitchFamily="34" charset="0"/>
              <a:buNone/>
            </a:pPr>
            <a:r>
              <a:rPr lang="fa-IR" sz="2400" dirty="0" smtClean="0">
                <a:cs typeface="B Yagut" pitchFamily="2" charset="-78"/>
              </a:rPr>
              <a:t>2- اقدامات لازم در جهت پیشگیری و مراقبت بیمار اسهالی راانجام دهند ؟</a:t>
            </a:r>
          </a:p>
          <a:p>
            <a:pPr algn="r">
              <a:lnSpc>
                <a:spcPct val="150000"/>
              </a:lnSpc>
              <a:buFont typeface="Arial" pitchFamily="34" charset="0"/>
              <a:buNone/>
            </a:pPr>
            <a:r>
              <a:rPr lang="fa-IR" sz="2400" dirty="0" smtClean="0">
                <a:cs typeface="B Yagut" pitchFamily="2" charset="-78"/>
              </a:rPr>
              <a:t>2-وسایل تهیه نمونه سواپ رکتال را آماده و از ماکت نمونه گیری کنند؟</a:t>
            </a:r>
          </a:p>
          <a:p>
            <a:pPr algn="r">
              <a:lnSpc>
                <a:spcPct val="150000"/>
              </a:lnSpc>
              <a:buFont typeface="Arial" pitchFamily="34" charset="0"/>
              <a:buNone/>
            </a:pPr>
            <a:r>
              <a:rPr lang="fa-IR" sz="2400" dirty="0" smtClean="0">
                <a:cs typeface="B Yagut" pitchFamily="2" charset="-78"/>
              </a:rPr>
              <a:t>3-محلول خوراکی با استفاده از پودر و شکر ونمک درست کنند؟ </a:t>
            </a:r>
          </a:p>
          <a:p>
            <a:pPr algn="r">
              <a:lnSpc>
                <a:spcPct val="150000"/>
              </a:lnSpc>
              <a:buFont typeface="Arial" pitchFamily="34" charset="0"/>
              <a:buNone/>
            </a:pPr>
            <a:r>
              <a:rPr lang="fa-IR" sz="2400" dirty="0" smtClean="0">
                <a:cs typeface="B Yagut" pitchFamily="2" charset="-78"/>
              </a:rPr>
              <a:t>4-دفتر ثبت نام ، فرم نمونه گیری و فرم مراجعین اسهالی ماهیانه </a:t>
            </a:r>
            <a:r>
              <a:rPr lang="fa-IR" sz="2000" dirty="0" smtClean="0">
                <a:cs typeface="B Yagut" pitchFamily="2" charset="-78"/>
              </a:rPr>
              <a:t>را کامل کنند ؟</a:t>
            </a:r>
            <a:endParaRPr lang="fa-IR" sz="2400" dirty="0" smtClean="0">
              <a:cs typeface="B Yagut" pitchFamily="2" charset="-78"/>
            </a:endParaRPr>
          </a:p>
          <a:p>
            <a:pPr algn="r">
              <a:lnSpc>
                <a:spcPct val="150000"/>
              </a:lnSpc>
              <a:buFont typeface="Arial" pitchFamily="34" charset="0"/>
              <a:buNone/>
            </a:pPr>
            <a:endParaRPr lang="fa-IR" sz="2400" dirty="0" smtClean="0">
              <a:cs typeface="B Yagut" pitchFamily="2" charset="-78"/>
            </a:endParaRPr>
          </a:p>
        </p:txBody>
      </p:sp>
      <p:pic>
        <p:nvPicPr>
          <p:cNvPr id="5" name="~PP1192.WAV">
            <a:hlinkClick r:id="" action="ppaction://media"/>
          </p:cNvPr>
          <p:cNvPicPr>
            <a:picLocks noRot="1" noChangeAspect="1"/>
          </p:cNvPicPr>
          <p:nvPr>
            <a:wavAudioFile r:embed="rId1" name="~PP1192.WAV"/>
          </p:nvPr>
        </p:nvPicPr>
        <p:blipFill>
          <a:blip r:embed="rId3"/>
          <a:stretch>
            <a:fillRect/>
          </a:stretch>
        </p:blipFill>
        <p:spPr>
          <a:xfrm>
            <a:off x="8696325" y="6410325"/>
            <a:ext cx="304800" cy="304800"/>
          </a:xfrm>
          <a:prstGeom prst="rect">
            <a:avLst/>
          </a:prstGeom>
        </p:spPr>
      </p:pic>
    </p:spTree>
  </p:cSld>
  <p:clrMapOvr>
    <a:masterClrMapping/>
  </p:clrMapOvr>
  <p:transition advTm="19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a:bodyPr>
          <a:lstStyle/>
          <a:p>
            <a:r>
              <a:rPr lang="fa-IR" sz="4000" b="1" dirty="0" smtClean="0">
                <a:cs typeface="B Yagut" pitchFamily="2" charset="-78"/>
              </a:rPr>
              <a:t>منابع</a:t>
            </a:r>
            <a:endParaRPr lang="en-US" sz="4000" b="1" dirty="0" smtClean="0">
              <a:cs typeface="B Yagut" pitchFamily="2" charset="-78"/>
            </a:endParaRPr>
          </a:p>
        </p:txBody>
      </p:sp>
      <p:sp>
        <p:nvSpPr>
          <p:cNvPr id="48131" name="Content Placeholder 2"/>
          <p:cNvSpPr>
            <a:spLocks noGrp="1"/>
          </p:cNvSpPr>
          <p:nvPr>
            <p:ph idx="1"/>
          </p:nvPr>
        </p:nvSpPr>
        <p:spPr/>
        <p:txBody>
          <a:bodyPr/>
          <a:lstStyle/>
          <a:p>
            <a:pPr marL="0" indent="0" algn="r">
              <a:lnSpc>
                <a:spcPct val="150000"/>
              </a:lnSpc>
              <a:buFont typeface="Arial" pitchFamily="34" charset="0"/>
              <a:buNone/>
            </a:pPr>
            <a:r>
              <a:rPr lang="fa-IR" sz="2000" dirty="0" smtClean="0">
                <a:cs typeface="B Yagut" pitchFamily="2" charset="-78"/>
              </a:rPr>
              <a:t>1-اپیدمیولوژی وکنترل بیماریهای شایع در ایران ، دکتر فریدون عزیزی _دکتر حسین حاتمی-دکترمحسن جانقربانی</a:t>
            </a:r>
          </a:p>
          <a:p>
            <a:pPr marL="0" indent="0" algn="r">
              <a:lnSpc>
                <a:spcPct val="150000"/>
              </a:lnSpc>
              <a:buFont typeface="Arial" pitchFamily="34" charset="0"/>
              <a:buNone/>
            </a:pPr>
            <a:r>
              <a:rPr lang="fa-IR" sz="2000" dirty="0" smtClean="0">
                <a:cs typeface="B Yagut" pitchFamily="2" charset="-78"/>
              </a:rPr>
              <a:t>2-بهداشت همگانی  مولفان دکتر محمد علی مولوی-دکتر گیتی ثمر با همکاری ضیاءالدین مظهری (جلد دوم)</a:t>
            </a:r>
          </a:p>
          <a:p>
            <a:pPr marL="0" indent="0" algn="r">
              <a:lnSpc>
                <a:spcPct val="150000"/>
              </a:lnSpc>
              <a:buFont typeface="Arial" pitchFamily="34" charset="0"/>
              <a:buNone/>
            </a:pPr>
            <a:r>
              <a:rPr lang="fa-IR" sz="2000" dirty="0" smtClean="0">
                <a:cs typeface="B Yagut" pitchFamily="2" charset="-78"/>
              </a:rPr>
              <a:t>3-کتاب جامع بهداشت عمومی مولفان دکتر حسین حاتمی-دکترسید منصور رضوی-دکتر حسن افتخار اردبیلی-دکتر فرشته مجلسی-دکتر محسن نوزادی-دکتر سید محمد جوادپریزاده (جلد اول)</a:t>
            </a:r>
            <a:endParaRPr lang="en-US" sz="2000" dirty="0" smtClean="0">
              <a:cs typeface="B Yagut" pitchFamily="2" charset="-78"/>
            </a:endParaRPr>
          </a:p>
          <a:p>
            <a:pPr marL="0" indent="0" algn="r">
              <a:lnSpc>
                <a:spcPct val="150000"/>
              </a:lnSpc>
              <a:buFont typeface="Arial" pitchFamily="34" charset="0"/>
              <a:buNone/>
            </a:pPr>
            <a:r>
              <a:rPr lang="en-US" sz="2000" dirty="0" smtClean="0">
                <a:cs typeface="B Yagut" pitchFamily="2" charset="-78"/>
              </a:rPr>
              <a:t> </a:t>
            </a:r>
            <a:r>
              <a:rPr lang="fa-IR" sz="2000" dirty="0" smtClean="0">
                <a:cs typeface="B Yagut" pitchFamily="2" charset="-78"/>
              </a:rPr>
              <a:t>4- کتب  بیماریهای واگیر آموزش  بهورزی </a:t>
            </a:r>
          </a:p>
          <a:p>
            <a:pPr marL="0" indent="0" algn="r">
              <a:lnSpc>
                <a:spcPct val="150000"/>
              </a:lnSpc>
              <a:buFont typeface="Arial" pitchFamily="34" charset="0"/>
              <a:buNone/>
            </a:pPr>
            <a:r>
              <a:rPr lang="fa-IR" sz="2000" dirty="0" smtClean="0">
                <a:cs typeface="B Yagut" pitchFamily="2" charset="-78"/>
              </a:rPr>
              <a:t>- دستورالعمل کشوری گنترل وبا بهار1399</a:t>
            </a:r>
          </a:p>
        </p:txBody>
      </p:sp>
      <p:pic>
        <p:nvPicPr>
          <p:cNvPr id="5" name="~PP2324.WAV">
            <a:hlinkClick r:id="" action="ppaction://media"/>
          </p:cNvPr>
          <p:cNvPicPr>
            <a:picLocks noRot="1" noChangeAspect="1"/>
          </p:cNvPicPr>
          <p:nvPr>
            <a:wavAudioFile r:embed="rId1" name="~PP2324.WAV"/>
          </p:nvPr>
        </p:nvPicPr>
        <p:blipFill>
          <a:blip r:embed="rId3"/>
          <a:stretch>
            <a:fillRect/>
          </a:stretch>
        </p:blipFill>
        <p:spPr>
          <a:xfrm>
            <a:off x="8696325" y="6410325"/>
            <a:ext cx="304800" cy="304800"/>
          </a:xfrm>
          <a:prstGeom prst="rect">
            <a:avLst/>
          </a:prstGeom>
        </p:spPr>
      </p:pic>
    </p:spTree>
  </p:cSld>
  <p:clrMapOvr>
    <a:masterClrMapping/>
  </p:clrMapOvr>
  <p:transition advTm="17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eaLnBrk="1" hangingPunct="1"/>
            <a:r>
              <a:rPr lang="fa-IR" sz="4000" dirty="0" smtClean="0">
                <a:cs typeface="B Yagut" pitchFamily="2" charset="-78"/>
              </a:rPr>
              <a:t>نظرات وپیشنهادات</a:t>
            </a:r>
            <a:endParaRPr lang="en-US" sz="4000" dirty="0" smtClean="0">
              <a:cs typeface="B Yagut" pitchFamily="2" charset="-78"/>
            </a:endParaRPr>
          </a:p>
        </p:txBody>
      </p:sp>
      <p:sp>
        <p:nvSpPr>
          <p:cNvPr id="49155" name="Content Placeholder 2"/>
          <p:cNvSpPr>
            <a:spLocks noGrp="1"/>
          </p:cNvSpPr>
          <p:nvPr>
            <p:ph idx="1"/>
          </p:nvPr>
        </p:nvSpPr>
        <p:spPr/>
        <p:txBody>
          <a:bodyPr/>
          <a:lstStyle/>
          <a:p>
            <a:pPr algn="ctr" eaLnBrk="1" hangingPunct="1">
              <a:buFont typeface="Arial" pitchFamily="34" charset="0"/>
              <a:buNone/>
            </a:pPr>
            <a:r>
              <a:rPr lang="fa-IR" dirty="0" smtClean="0">
                <a:cs typeface="B Yagut" pitchFamily="2" charset="-78"/>
                <a:hlinkClick r:id="rId3"/>
              </a:rPr>
              <a:t>لطفا نظرات وپیشنهادات خود پیرامون این مبحث رابه آدرس زیرارسال کنید.</a:t>
            </a:r>
          </a:p>
          <a:p>
            <a:pPr algn="ctr" eaLnBrk="1" hangingPunct="1">
              <a:buFont typeface="Arial" pitchFamily="34" charset="0"/>
              <a:buNone/>
            </a:pPr>
            <a:endParaRPr lang="fa-IR" dirty="0" smtClean="0">
              <a:cs typeface="B Yagut" pitchFamily="2" charset="-78"/>
              <a:hlinkClick r:id="rId3"/>
            </a:endParaRPr>
          </a:p>
          <a:p>
            <a:pPr algn="ctr" eaLnBrk="1" hangingPunct="1">
              <a:buFont typeface="Arial" pitchFamily="34" charset="0"/>
              <a:buNone/>
            </a:pPr>
            <a:r>
              <a:rPr lang="fa-IR" dirty="0" smtClean="0">
                <a:cs typeface="B Yagut" pitchFamily="2" charset="-78"/>
                <a:hlinkClick r:id="rId3"/>
              </a:rPr>
              <a:t>دانشگاه علوم پزشکی وخدمات بهداشتی درمانی زاهدان</a:t>
            </a:r>
          </a:p>
          <a:p>
            <a:pPr algn="ctr" eaLnBrk="1" hangingPunct="1"/>
            <a:r>
              <a:rPr lang="en-US" dirty="0" smtClean="0">
                <a:cs typeface="B Yagut" pitchFamily="2" charset="-78"/>
                <a:hlinkClick r:id="rId3"/>
              </a:rPr>
              <a:t>Zahedan.behvarz@zaums.ac.ir</a:t>
            </a:r>
            <a:endParaRPr lang="fa-IR" dirty="0" smtClean="0">
              <a:cs typeface="B Yagut" pitchFamily="2" charset="-78"/>
              <a:hlinkClick r:id="rId3"/>
            </a:endParaRPr>
          </a:p>
        </p:txBody>
      </p:sp>
      <p:pic>
        <p:nvPicPr>
          <p:cNvPr id="5" name="~PP2022.WAV">
            <a:hlinkClick r:id="" action="ppaction://media"/>
          </p:cNvPr>
          <p:cNvPicPr>
            <a:picLocks noRot="1" noChangeAspect="1"/>
          </p:cNvPicPr>
          <p:nvPr>
            <a:wavAudioFile r:embed="rId1" name="~PP2022.WAV"/>
          </p:nvPr>
        </p:nvPicPr>
        <p:blipFill>
          <a:blip r:embed="rId4"/>
          <a:stretch>
            <a:fillRect/>
          </a:stretch>
        </p:blipFill>
        <p:spPr>
          <a:xfrm>
            <a:off x="8696325" y="6410325"/>
            <a:ext cx="304800" cy="304800"/>
          </a:xfrm>
          <a:prstGeom prst="rect">
            <a:avLst/>
          </a:prstGeom>
        </p:spPr>
      </p:pic>
    </p:spTree>
  </p:cSld>
  <p:clrMapOvr>
    <a:masterClrMapping/>
  </p:clrMapOvr>
  <p:transition advTm="7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457200" y="762000"/>
            <a:ext cx="8229600" cy="5364163"/>
          </a:xfrm>
        </p:spPr>
        <p:txBody>
          <a:bodyPr/>
          <a:lstStyle/>
          <a:p>
            <a:pPr algn="ctr"/>
            <a:endParaRPr lang="en-US" smtClean="0">
              <a:cs typeface="Arial" pitchFamily="34" charset="0"/>
            </a:endParaRPr>
          </a:p>
          <a:p>
            <a:pPr algn="ctr"/>
            <a:endParaRPr lang="en-US" smtClean="0">
              <a:cs typeface="Arial" pitchFamily="34" charset="0"/>
            </a:endParaRPr>
          </a:p>
          <a:p>
            <a:pPr algn="ctr"/>
            <a:endParaRPr lang="en-US" smtClean="0">
              <a:cs typeface="Arial" pitchFamily="34" charset="0"/>
            </a:endParaRPr>
          </a:p>
          <a:p>
            <a:pPr algn="ctr">
              <a:buFont typeface="Arial" pitchFamily="34" charset="0"/>
              <a:buNone/>
            </a:pPr>
            <a:r>
              <a:rPr lang="fa-IR" sz="5400" smtClean="0"/>
              <a:t>پایان / موفق باشید</a:t>
            </a:r>
          </a:p>
          <a:p>
            <a:pPr algn="ctr">
              <a:buFont typeface="Arial" pitchFamily="34" charset="0"/>
              <a:buNone/>
            </a:pPr>
            <a:r>
              <a:rPr lang="fa-IR" sz="5400" smtClean="0"/>
              <a:t> </a:t>
            </a:r>
            <a:endParaRPr lang="en-US" sz="5400" smtClean="0">
              <a:cs typeface="Arial" pitchFamily="34" charset="0"/>
            </a:endParaRPr>
          </a:p>
          <a:p>
            <a:pPr algn="ctr"/>
            <a:endParaRPr lang="fa-IR" smtClean="0"/>
          </a:p>
          <a:p>
            <a:pPr algn="ctr"/>
            <a:endParaRPr lang="fa-IR" smtClean="0"/>
          </a:p>
          <a:p>
            <a:pPr algn="ctr"/>
            <a:endParaRPr lang="fa-IR" smtClean="0"/>
          </a:p>
        </p:txBody>
      </p:sp>
      <p:pic>
        <p:nvPicPr>
          <p:cNvPr id="4" name="~PP705.WAV">
            <a:hlinkClick r:id="" action="ppaction://media"/>
          </p:cNvPr>
          <p:cNvPicPr>
            <a:picLocks noRot="1" noChangeAspect="1"/>
          </p:cNvPicPr>
          <p:nvPr>
            <a:wavAudioFile r:embed="rId1" name="~PP705.WAV"/>
          </p:nvPr>
        </p:nvPicPr>
        <p:blipFill>
          <a:blip r:embed="rId3"/>
          <a:stretch>
            <a:fillRect/>
          </a:stretch>
        </p:blipFill>
        <p:spPr>
          <a:xfrm>
            <a:off x="8696325" y="6410325"/>
            <a:ext cx="304800" cy="304800"/>
          </a:xfrm>
          <a:prstGeom prst="rect">
            <a:avLst/>
          </a:prstGeom>
        </p:spPr>
      </p:pic>
    </p:spTree>
  </p:cSld>
  <p:clrMapOvr>
    <a:masterClrMapping/>
  </p:clrMapOvr>
  <p:transition advTm="6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9762"/>
          </a:xfrm>
        </p:spPr>
        <p:txBody>
          <a:bodyPr>
            <a:normAutofit fontScale="90000"/>
          </a:bodyPr>
          <a:lstStyle/>
          <a:p>
            <a:r>
              <a:rPr lang="fa-IR" dirty="0" smtClean="0">
                <a:cs typeface="B Yagut" pitchFamily="2" charset="-78"/>
              </a:rPr>
              <a:t>مقدمه</a:t>
            </a:r>
            <a:endParaRPr lang="fa-IR" sz="3600" dirty="0" smtClean="0">
              <a:cs typeface="B Yagut" pitchFamily="2" charset="-78"/>
            </a:endParaRPr>
          </a:p>
        </p:txBody>
      </p:sp>
      <p:sp>
        <p:nvSpPr>
          <p:cNvPr id="6147" name="Content Placeholder 2"/>
          <p:cNvSpPr>
            <a:spLocks noGrp="1"/>
          </p:cNvSpPr>
          <p:nvPr>
            <p:ph idx="1"/>
          </p:nvPr>
        </p:nvSpPr>
        <p:spPr>
          <a:xfrm>
            <a:off x="228600" y="990600"/>
            <a:ext cx="8686800" cy="5135563"/>
          </a:xfrm>
        </p:spPr>
        <p:txBody>
          <a:bodyPr>
            <a:normAutofit/>
          </a:bodyPr>
          <a:lstStyle/>
          <a:p>
            <a:pPr algn="r">
              <a:buFont typeface="Arial" pitchFamily="34" charset="0"/>
              <a:buNone/>
            </a:pPr>
            <a:r>
              <a:rPr lang="fa-IR" sz="2400" dirty="0" smtClean="0">
                <a:cs typeface="B Yagut" pitchFamily="2" charset="-78"/>
              </a:rPr>
              <a:t>وبا یک عفونت اسهالی حاد است که بدنبال خوردن آب یا غذای آلوده به باکتری   ویبریوایجادمی شود این بیماری هنوزدر دنیابه عنوان یک تهدید برای سلامتی عمومی جوامع محسوب می شود.براساس تخمین محققین سالانه               بین4-3/1میلیون نفر در دنیابه این بیماری مبتلامی شوندو143000-21000نفربه دلیل ابتلا به این بیماری جان خود را از دست می دهند.</a:t>
            </a:r>
          </a:p>
          <a:p>
            <a:pPr algn="r">
              <a:buFont typeface="Arial" pitchFamily="34" charset="0"/>
              <a:buNone/>
            </a:pPr>
            <a:r>
              <a:rPr lang="fa-IR" sz="2400" dirty="0" smtClean="0">
                <a:cs typeface="B Yagut" pitchFamily="2" charset="-78"/>
              </a:rPr>
              <a:t>  طبق اعلام سازمان بهداشت جهانی درحال حاضرحداقل 47کشوردر دنیادرگیراین بیماری هستندو نتیجه آن وقوع حدود2/9میلیون مورد بیماری وتقریبا 95000موردمرگ در هر سال می باشد</a:t>
            </a:r>
            <a:r>
              <a:rPr lang="fa-IR" sz="2800" dirty="0" smtClean="0">
                <a:cs typeface="B Yagut" pitchFamily="2" charset="-78"/>
              </a:rPr>
              <a:t>.</a:t>
            </a:r>
          </a:p>
          <a:p>
            <a:pPr algn="r">
              <a:buFont typeface="Arial" pitchFamily="34" charset="0"/>
              <a:buNone/>
            </a:pPr>
            <a:r>
              <a:rPr lang="fa-IR" sz="2400" dirty="0" smtClean="0">
                <a:cs typeface="B Yagut" pitchFamily="2" charset="-78"/>
              </a:rPr>
              <a:t>این شرایط درحالی است که حدود80./. بیماران به وبا مبتلا به وبادرصورت دریافت مایع درمانی خوراکی مناسب با موفقیت قابل درمان می باشند وموارد مبتلابه شکل شدید بیماری نیز با دریافت مایعات وریدی و آنتی بیوتیک درمان خواهند شد.</a:t>
            </a:r>
          </a:p>
        </p:txBody>
      </p:sp>
      <p:pic>
        <p:nvPicPr>
          <p:cNvPr id="4" name="~PP4076.WAV">
            <a:hlinkClick r:id="" action="ppaction://media"/>
          </p:cNvPr>
          <p:cNvPicPr>
            <a:picLocks noRot="1" noChangeAspect="1"/>
          </p:cNvPicPr>
          <p:nvPr>
            <a:wavAudioFile r:embed="rId1" name="~PP4076.WAV"/>
          </p:nvPr>
        </p:nvPicPr>
        <p:blipFill>
          <a:blip r:embed="rId3"/>
          <a:stretch>
            <a:fillRect/>
          </a:stretch>
        </p:blipFill>
        <p:spPr>
          <a:xfrm>
            <a:off x="8696325" y="6410325"/>
            <a:ext cx="304800" cy="304800"/>
          </a:xfrm>
          <a:prstGeom prst="rect">
            <a:avLst/>
          </a:prstGeom>
        </p:spPr>
      </p:pic>
    </p:spTree>
  </p:cSld>
  <p:clrMapOvr>
    <a:masterClrMapping/>
  </p:clrMapOvr>
  <p:transition advTm="78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1295400"/>
            <a:ext cx="8072494" cy="3970318"/>
          </a:xfrm>
          <a:prstGeom prst="rect">
            <a:avLst/>
          </a:prstGeom>
        </p:spPr>
        <p:txBody>
          <a:bodyPr wrap="square">
            <a:spAutoFit/>
          </a:bodyPr>
          <a:lstStyle/>
          <a:p>
            <a:pPr algn="r">
              <a:lnSpc>
                <a:spcPct val="150000"/>
              </a:lnSpc>
              <a:buClr>
                <a:srgbClr val="FF0000"/>
              </a:buClr>
            </a:pPr>
            <a:endParaRPr lang="fa-IR" sz="2400" dirty="0" smtClean="0">
              <a:effectLst>
                <a:outerShdw blurRad="38100" dist="38100" dir="2700000" algn="tl">
                  <a:srgbClr val="000000">
                    <a:alpha val="43137"/>
                  </a:srgbClr>
                </a:outerShdw>
              </a:effectLst>
              <a:cs typeface="B Yagut" pitchFamily="2" charset="-78"/>
            </a:endParaRPr>
          </a:p>
          <a:p>
            <a:pPr algn="r">
              <a:lnSpc>
                <a:spcPct val="150000"/>
              </a:lnSpc>
              <a:buClr>
                <a:srgbClr val="FF0000"/>
              </a:buClr>
            </a:pPr>
            <a:r>
              <a:rPr lang="en-US" sz="2400" dirty="0" smtClean="0">
                <a:effectLst>
                  <a:outerShdw blurRad="38100" dist="38100" dir="2700000" algn="tl">
                    <a:srgbClr val="000000">
                      <a:alpha val="43137"/>
                    </a:srgbClr>
                  </a:outerShdw>
                </a:effectLst>
                <a:cs typeface="B Yagut" pitchFamily="2" charset="-78"/>
              </a:rPr>
              <a:t> </a:t>
            </a:r>
            <a:r>
              <a:rPr lang="ar-SA" sz="2400" dirty="0" smtClean="0">
                <a:effectLst>
                  <a:outerShdw blurRad="38100" dist="38100" dir="2700000" algn="tl">
                    <a:srgbClr val="000000">
                      <a:alpha val="43137"/>
                    </a:srgbClr>
                  </a:outerShdw>
                </a:effectLst>
                <a:cs typeface="B Yagut" pitchFamily="2" charset="-78"/>
              </a:rPr>
              <a:t>بيماري وبا يك </a:t>
            </a:r>
            <a:r>
              <a:rPr lang="fa-IR" sz="2400" dirty="0" smtClean="0">
                <a:effectLst>
                  <a:outerShdw blurRad="38100" dist="38100" dir="2700000" algn="tl">
                    <a:srgbClr val="000000">
                      <a:alpha val="43137"/>
                    </a:srgbClr>
                  </a:outerShdw>
                </a:effectLst>
                <a:cs typeface="B Yagut" pitchFamily="2" charset="-78"/>
              </a:rPr>
              <a:t>بیمار عفونی با </a:t>
            </a:r>
            <a:r>
              <a:rPr lang="ar-SA" sz="2400" dirty="0" smtClean="0">
                <a:effectLst>
                  <a:outerShdw blurRad="38100" dist="38100" dir="2700000" algn="tl">
                    <a:srgbClr val="000000">
                      <a:alpha val="43137"/>
                    </a:srgbClr>
                  </a:outerShdw>
                </a:effectLst>
                <a:cs typeface="B Yagut" pitchFamily="2" charset="-78"/>
              </a:rPr>
              <a:t>اسهال حاد </a:t>
            </a:r>
            <a:r>
              <a:rPr lang="fa-IR" sz="2400" dirty="0" smtClean="0">
                <a:effectLst>
                  <a:outerShdw blurRad="38100" dist="38100" dir="2700000" algn="tl">
                    <a:srgbClr val="000000">
                      <a:alpha val="43137"/>
                    </a:srgbClr>
                  </a:outerShdw>
                </a:effectLst>
                <a:cs typeface="B Yagut" pitchFamily="2" charset="-78"/>
              </a:rPr>
              <a:t>آبک</a:t>
            </a:r>
            <a:r>
              <a:rPr lang="ar-SA" sz="2400" dirty="0" smtClean="0">
                <a:effectLst>
                  <a:outerShdw blurRad="38100" dist="38100" dir="2700000" algn="tl">
                    <a:srgbClr val="000000">
                      <a:alpha val="43137"/>
                    </a:srgbClr>
                  </a:outerShdw>
                </a:effectLst>
                <a:cs typeface="B Yagut" pitchFamily="2" charset="-78"/>
              </a:rPr>
              <a:t>ي است كه عامل آن</a:t>
            </a:r>
            <a:r>
              <a:rPr lang="fa-IR" sz="2400" dirty="0" smtClean="0">
                <a:effectLst>
                  <a:outerShdw blurRad="38100" dist="38100" dir="2700000" algn="tl">
                    <a:srgbClr val="000000">
                      <a:alpha val="43137"/>
                    </a:srgbClr>
                  </a:outerShdw>
                </a:effectLst>
                <a:cs typeface="B Yagut" pitchFamily="2" charset="-78"/>
              </a:rPr>
              <a:t> </a:t>
            </a:r>
            <a:r>
              <a:rPr lang="ar-SA" sz="2400" dirty="0" smtClean="0">
                <a:effectLst>
                  <a:outerShdw blurRad="38100" dist="38100" dir="2700000" algn="tl">
                    <a:srgbClr val="000000">
                      <a:alpha val="43137"/>
                    </a:srgbClr>
                  </a:outerShdw>
                </a:effectLst>
                <a:cs typeface="B Yagut" pitchFamily="2" charset="-78"/>
              </a:rPr>
              <a:t>باسيل ويبريو كلرا است</a:t>
            </a:r>
            <a:r>
              <a:rPr lang="en-US" sz="2400" dirty="0" smtClean="0">
                <a:effectLst>
                  <a:outerShdw blurRad="38100" dist="38100" dir="2700000" algn="tl">
                    <a:srgbClr val="000000">
                      <a:alpha val="43137"/>
                    </a:srgbClr>
                  </a:outerShdw>
                </a:effectLst>
                <a:cs typeface="B Yagut" pitchFamily="2" charset="-78"/>
              </a:rPr>
              <a:t>.</a:t>
            </a:r>
            <a:r>
              <a:rPr lang="ar-SA" sz="2400" dirty="0" smtClean="0">
                <a:effectLst>
                  <a:outerShdw blurRad="38100" dist="38100" dir="2700000" algn="tl">
                    <a:srgbClr val="000000">
                      <a:alpha val="43137"/>
                    </a:srgbClr>
                  </a:outerShdw>
                </a:effectLst>
                <a:cs typeface="B Yagut" pitchFamily="2" charset="-78"/>
              </a:rPr>
              <a:t>مسئول پيدايش علائم بيماري </a:t>
            </a:r>
            <a:r>
              <a:rPr lang="fa-IR" sz="2400" dirty="0" smtClean="0">
                <a:effectLst>
                  <a:outerShdw blurRad="38100" dist="38100" dir="2700000" algn="tl">
                    <a:srgbClr val="000000">
                      <a:alpha val="43137"/>
                    </a:srgbClr>
                  </a:outerShdw>
                </a:effectLst>
                <a:cs typeface="B Yagut" pitchFamily="2" charset="-78"/>
              </a:rPr>
              <a:t>ا</a:t>
            </a:r>
            <a:r>
              <a:rPr lang="ar-SA" sz="2400" dirty="0" smtClean="0">
                <a:effectLst>
                  <a:outerShdw blurRad="38100" dist="38100" dir="2700000" algn="tl">
                    <a:srgbClr val="000000">
                      <a:alpha val="43137"/>
                    </a:srgbClr>
                  </a:outerShdw>
                </a:effectLst>
                <a:cs typeface="B Yagut" pitchFamily="2" charset="-78"/>
              </a:rPr>
              <a:t>گزوتوكسين مترشحه از باسيل  ويبريو كلرا است . </a:t>
            </a:r>
            <a:endParaRPr lang="fa-IR" sz="2400" dirty="0" smtClean="0">
              <a:effectLst>
                <a:outerShdw blurRad="38100" dist="38100" dir="2700000" algn="tl">
                  <a:srgbClr val="000000">
                    <a:alpha val="43137"/>
                  </a:srgbClr>
                </a:outerShdw>
              </a:effectLst>
              <a:cs typeface="B Yagut" pitchFamily="2" charset="-78"/>
            </a:endParaRPr>
          </a:p>
          <a:p>
            <a:pPr algn="r">
              <a:lnSpc>
                <a:spcPct val="150000"/>
              </a:lnSpc>
              <a:buClr>
                <a:srgbClr val="FF0000"/>
              </a:buClr>
            </a:pPr>
            <a:r>
              <a:rPr lang="fa-IR" sz="2400" dirty="0" smtClean="0">
                <a:effectLst>
                  <a:outerShdw blurRad="38100" dist="38100" dir="2700000" algn="tl">
                    <a:srgbClr val="000000">
                      <a:alpha val="43137"/>
                    </a:srgbClr>
                  </a:outerShdw>
                </a:effectLst>
                <a:cs typeface="B Yagut" pitchFamily="2" charset="-78"/>
              </a:rPr>
              <a:t>. دوره کمون بیماری    2-3 روز است ولی از 2 ساعت تا 5 روز قابل تغییر می باشد.</a:t>
            </a:r>
          </a:p>
          <a:p>
            <a:pPr algn="r">
              <a:lnSpc>
                <a:spcPct val="150000"/>
              </a:lnSpc>
              <a:buClr>
                <a:srgbClr val="FF0000"/>
              </a:buClr>
            </a:pPr>
            <a:r>
              <a:rPr lang="fa-IR" sz="2400" dirty="0" smtClean="0">
                <a:effectLst>
                  <a:outerShdw blurRad="38100" dist="38100" dir="2700000" algn="tl">
                    <a:srgbClr val="000000">
                      <a:alpha val="43137"/>
                    </a:srgbClr>
                  </a:outerShdw>
                </a:effectLst>
                <a:cs typeface="B Yagut" pitchFamily="2" charset="-78"/>
              </a:rPr>
              <a:t>  </a:t>
            </a:r>
            <a:endParaRPr lang="en-US" sz="2400" dirty="0" smtClean="0">
              <a:effectLst>
                <a:outerShdw blurRad="38100" dist="38100" dir="2700000" algn="tl">
                  <a:srgbClr val="000000">
                    <a:alpha val="43137"/>
                  </a:srgbClr>
                </a:outerShdw>
              </a:effectLst>
              <a:cs typeface="B Yagut" pitchFamily="2" charset="-78"/>
            </a:endParaRPr>
          </a:p>
        </p:txBody>
      </p:sp>
      <p:sp>
        <p:nvSpPr>
          <p:cNvPr id="3" name="Rectangle 2"/>
          <p:cNvSpPr/>
          <p:nvPr/>
        </p:nvSpPr>
        <p:spPr>
          <a:xfrm>
            <a:off x="2209800" y="381000"/>
            <a:ext cx="5181600" cy="707886"/>
          </a:xfrm>
          <a:prstGeom prst="rect">
            <a:avLst/>
          </a:prstGeom>
        </p:spPr>
        <p:txBody>
          <a:bodyPr wrap="square">
            <a:spAutoFit/>
          </a:bodyPr>
          <a:lstStyle/>
          <a:p>
            <a:pPr algn="ctr"/>
            <a:r>
              <a:rPr lang="ar-SA" sz="4000" b="1" dirty="0" smtClean="0">
                <a:effectLst>
                  <a:outerShdw blurRad="38100" dist="38100" dir="2700000" algn="tl">
                    <a:srgbClr val="000000"/>
                  </a:outerShdw>
                </a:effectLst>
                <a:cs typeface="B Yagut" pitchFamily="2" charset="-78"/>
              </a:rPr>
              <a:t>تعريف</a:t>
            </a:r>
            <a:endParaRPr lang="fa-IR" sz="4000" b="1" dirty="0" smtClean="0">
              <a:solidFill>
                <a:srgbClr val="FF0000"/>
              </a:solidFill>
              <a:effectLst>
                <a:outerShdw blurRad="38100" dist="38100" dir="2700000" algn="tl">
                  <a:srgbClr val="000000"/>
                </a:outerShdw>
              </a:effectLst>
              <a:cs typeface="B Yagut" pitchFamily="2" charset="-78"/>
            </a:endParaRPr>
          </a:p>
        </p:txBody>
      </p:sp>
      <p:pic>
        <p:nvPicPr>
          <p:cNvPr id="4" name="~PP2018.WAV">
            <a:hlinkClick r:id="" action="ppaction://media"/>
          </p:cNvPr>
          <p:cNvPicPr>
            <a:picLocks noRot="1" noChangeAspect="1"/>
          </p:cNvPicPr>
          <p:nvPr>
            <a:wavAudioFile r:embed="rId1" name="~PP2018.WAV"/>
          </p:nvPr>
        </p:nvPicPr>
        <p:blipFill>
          <a:blip r:embed="rId3"/>
          <a:stretch>
            <a:fillRect/>
          </a:stretch>
        </p:blipFill>
        <p:spPr>
          <a:xfrm>
            <a:off x="8696325" y="6410325"/>
            <a:ext cx="304800" cy="304800"/>
          </a:xfrm>
          <a:prstGeom prst="rect">
            <a:avLst/>
          </a:prstGeom>
        </p:spPr>
      </p:pic>
    </p:spTree>
  </p:cSld>
  <p:clrMapOvr>
    <a:masterClrMapping/>
  </p:clrMapOvr>
  <p:transition advTm="47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53480" cy="4953000"/>
          </a:xfrm>
        </p:spPr>
        <p:txBody>
          <a:bodyPr>
            <a:noAutofit/>
          </a:bodyPr>
          <a:lstStyle/>
          <a:p>
            <a:pPr algn="r">
              <a:lnSpc>
                <a:spcPct val="150000"/>
              </a:lnSpc>
              <a:buClr>
                <a:srgbClr val="4E149C"/>
              </a:buClr>
              <a:buSzPct val="80000"/>
              <a:buNone/>
            </a:pPr>
            <a:r>
              <a:rPr lang="fa-IR" sz="2400" kern="1200" dirty="0" smtClean="0">
                <a:effectLst>
                  <a:outerShdw blurRad="38100" dist="38100" dir="2700000" algn="tl">
                    <a:srgbClr val="000000">
                      <a:alpha val="43137"/>
                    </a:srgbClr>
                  </a:outerShdw>
                </a:effectLst>
                <a:cs typeface="B Yagut" pitchFamily="2" charset="-78"/>
              </a:rPr>
              <a:t>ويبريو كلراي نوع التور قدرت همه گیری وبیماری زایی زیادی دارد و تنها ميزبان آن انسان مي باشد.</a:t>
            </a:r>
          </a:p>
          <a:p>
            <a:pPr algn="r">
              <a:lnSpc>
                <a:spcPct val="150000"/>
              </a:lnSpc>
              <a:buClr>
                <a:srgbClr val="4E149C"/>
              </a:buClr>
              <a:buSzPct val="80000"/>
              <a:buNone/>
            </a:pPr>
            <a:r>
              <a:rPr lang="fa-IR" sz="2400" kern="1200" dirty="0" smtClean="0">
                <a:effectLst>
                  <a:outerShdw blurRad="38100" dist="38100" dir="2700000" algn="tl">
                    <a:srgbClr val="000000">
                      <a:alpha val="43137"/>
                    </a:srgbClr>
                  </a:outerShdw>
                </a:effectLst>
                <a:cs typeface="B Yagut" pitchFamily="2" charset="-78"/>
              </a:rPr>
              <a:t>التورنام یک مرکزبهداشتی، درمانی در بندر اسکندریه مصر است و برای اولین بار در سال 1906 بیماری در آنجا گسترش پیدا کرد و نوع سوش بیماریزای التور برای اولین بار در آن منطقه شناسایی شد.</a:t>
            </a:r>
          </a:p>
          <a:p>
            <a:pPr algn="r">
              <a:lnSpc>
                <a:spcPct val="150000"/>
              </a:lnSpc>
              <a:buClr>
                <a:srgbClr val="4E149C"/>
              </a:buClr>
              <a:buSzPct val="80000"/>
              <a:buNone/>
            </a:pPr>
            <a:r>
              <a:rPr lang="fa-IR" sz="2400" kern="1200" dirty="0" smtClean="0">
                <a:effectLst>
                  <a:outerShdw blurRad="38100" dist="38100" dir="2700000" algn="tl">
                    <a:srgbClr val="000000">
                      <a:alpha val="43137"/>
                    </a:srgbClr>
                  </a:outerShdw>
                </a:effectLst>
                <a:cs typeface="B Yagut" pitchFamily="2" charset="-78"/>
              </a:rPr>
              <a:t>سروتيپ اوگاوا بيشترين درصد نوع جداشده التور در اپيدمي اخير وبا مي باشد.</a:t>
            </a:r>
          </a:p>
          <a:p>
            <a:pPr algn="r">
              <a:lnSpc>
                <a:spcPct val="150000"/>
              </a:lnSpc>
              <a:buClr>
                <a:srgbClr val="4E149C"/>
              </a:buClr>
              <a:buSzPct val="80000"/>
              <a:buNone/>
            </a:pPr>
            <a:r>
              <a:rPr lang="en-US" sz="2400" kern="1200" dirty="0" smtClean="0">
                <a:effectLst>
                  <a:outerShdw blurRad="38100" dist="38100" dir="2700000" algn="tl">
                    <a:srgbClr val="000000">
                      <a:alpha val="43137"/>
                    </a:srgbClr>
                  </a:outerShdw>
                </a:effectLst>
                <a:cs typeface="B Yagut" pitchFamily="2" charset="-78"/>
              </a:rPr>
              <a:t>O</a:t>
            </a:r>
            <a:r>
              <a:rPr lang="fa-IR" sz="2400" kern="1200" dirty="0" smtClean="0">
                <a:effectLst>
                  <a:outerShdw blurRad="38100" dist="38100" dir="2700000" algn="tl">
                    <a:srgbClr val="000000">
                      <a:alpha val="43137"/>
                    </a:srgbClr>
                  </a:outerShdw>
                </a:effectLst>
                <a:cs typeface="B Yagut" pitchFamily="2" charset="-78"/>
              </a:rPr>
              <a:t>بيماري ناشي از نوع ويبريوكلرا نوع 139</a:t>
            </a:r>
            <a:r>
              <a:rPr lang="en-US" sz="2400" kern="1200" dirty="0" smtClean="0">
                <a:effectLst>
                  <a:outerShdw blurRad="38100" dist="38100" dir="2700000" algn="tl">
                    <a:srgbClr val="000000">
                      <a:alpha val="43137"/>
                    </a:srgbClr>
                  </a:outerShdw>
                </a:effectLst>
                <a:cs typeface="B Yagut" pitchFamily="2" charset="-78"/>
              </a:rPr>
              <a:t> </a:t>
            </a:r>
            <a:r>
              <a:rPr lang="fa-IR" sz="2400" kern="1200" dirty="0" smtClean="0">
                <a:effectLst>
                  <a:outerShdw blurRad="38100" dist="38100" dir="2700000" algn="tl">
                    <a:srgbClr val="000000">
                      <a:alpha val="43137"/>
                    </a:srgbClr>
                  </a:outerShdw>
                </a:effectLst>
                <a:cs typeface="B Yagut" pitchFamily="2" charset="-78"/>
              </a:rPr>
              <a:t>درسال 1992 در بنگلادش كشف شد.</a:t>
            </a:r>
          </a:p>
        </p:txBody>
      </p:sp>
      <p:sp>
        <p:nvSpPr>
          <p:cNvPr id="4" name="Rectangle 2"/>
          <p:cNvSpPr txBox="1">
            <a:spLocks noChangeArrowheads="1"/>
          </p:cNvSpPr>
          <p:nvPr/>
        </p:nvSpPr>
        <p:spPr bwMode="auto">
          <a:xfrm>
            <a:off x="1752600" y="228600"/>
            <a:ext cx="5715000" cy="10668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4000" i="0" u="none" strike="noStrike" kern="0" cap="none" spc="0" normalizeH="0" baseline="0" noProof="0" dirty="0" smtClean="0">
                <a:ln>
                  <a:noFill/>
                </a:ln>
                <a:effectLst>
                  <a:outerShdw blurRad="38100" dist="38100" dir="2700000" algn="tl">
                    <a:srgbClr val="000000"/>
                  </a:outerShdw>
                </a:effectLst>
                <a:uLnTx/>
                <a:uFillTx/>
                <a:cs typeface="B Yagut" pitchFamily="2" charset="-78"/>
              </a:rPr>
              <a:t>اتیولوژی وبا</a:t>
            </a:r>
            <a:endParaRPr kumimoji="0" lang="en-US" sz="4000" i="0" u="none" strike="noStrike" kern="0" cap="none" spc="0" normalizeH="0" baseline="0" noProof="0" dirty="0" smtClean="0">
              <a:ln>
                <a:noFill/>
              </a:ln>
              <a:effectLst>
                <a:outerShdw blurRad="38100" dist="38100" dir="2700000" algn="tl">
                  <a:srgbClr val="000000"/>
                </a:outerShdw>
              </a:effectLst>
              <a:uLnTx/>
              <a:uFillTx/>
              <a:cs typeface="B Yagut" pitchFamily="2" charset="-78"/>
            </a:endParaRPr>
          </a:p>
        </p:txBody>
      </p:sp>
      <p:pic>
        <p:nvPicPr>
          <p:cNvPr id="5" name="~PP2337.WAV">
            <a:hlinkClick r:id="" action="ppaction://media"/>
          </p:cNvPr>
          <p:cNvPicPr>
            <a:picLocks noRot="1" noChangeAspect="1"/>
          </p:cNvPicPr>
          <p:nvPr>
            <a:wavAudioFile r:embed="rId1" name="~PP2337.WAV"/>
          </p:nvPr>
        </p:nvPicPr>
        <p:blipFill>
          <a:blip r:embed="rId3"/>
          <a:stretch>
            <a:fillRect/>
          </a:stretch>
        </p:blipFill>
        <p:spPr>
          <a:xfrm>
            <a:off x="8696325" y="6410325"/>
            <a:ext cx="304800" cy="304800"/>
          </a:xfrm>
          <a:prstGeom prst="rect">
            <a:avLst/>
          </a:prstGeom>
        </p:spPr>
      </p:pic>
    </p:spTree>
  </p:cSld>
  <p:clrMapOvr>
    <a:masterClrMapping/>
  </p:clrMapOvr>
  <p:transition advTm="45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304800"/>
            <a:ext cx="5943600" cy="707886"/>
          </a:xfrm>
          <a:prstGeom prst="rect">
            <a:avLst/>
          </a:prstGeom>
        </p:spPr>
        <p:txBody>
          <a:bodyPr wrap="square">
            <a:spAutoFit/>
          </a:bodyPr>
          <a:lstStyle/>
          <a:p>
            <a:pPr algn="ctr"/>
            <a:r>
              <a:rPr lang="fa-IR" sz="4000" b="1" dirty="0" smtClean="0">
                <a:effectLst>
                  <a:outerShdw blurRad="38100" dist="38100" dir="2700000" algn="tl">
                    <a:srgbClr val="000000"/>
                  </a:outerShdw>
                </a:effectLst>
                <a:cs typeface="B Yagut" pitchFamily="2" charset="-78"/>
              </a:rPr>
              <a:t>علائم بالینی</a:t>
            </a:r>
            <a:endParaRPr lang="en-US" sz="3600" b="1" dirty="0" smtClean="0">
              <a:effectLst>
                <a:outerShdw blurRad="38100" dist="38100" dir="2700000" algn="tl">
                  <a:srgbClr val="000000"/>
                </a:outerShdw>
              </a:effectLst>
              <a:cs typeface="B Zar" pitchFamily="2" charset="-78"/>
            </a:endParaRPr>
          </a:p>
        </p:txBody>
      </p:sp>
      <p:sp>
        <p:nvSpPr>
          <p:cNvPr id="3" name="Rectangle 2"/>
          <p:cNvSpPr/>
          <p:nvPr/>
        </p:nvSpPr>
        <p:spPr>
          <a:xfrm>
            <a:off x="304800" y="1066800"/>
            <a:ext cx="8458200" cy="4478149"/>
          </a:xfrm>
          <a:prstGeom prst="rect">
            <a:avLst/>
          </a:prstGeom>
        </p:spPr>
        <p:txBody>
          <a:bodyPr wrap="square">
            <a:spAutoFit/>
          </a:bodyPr>
          <a:lstStyle/>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-اسهال آبکی و سفید رنگ (شبیه به آب برنج) با تعداد دفعات</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اجابت مزاج غیر قابل شمارش می باشد.</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-دل پیچه و درد شکم-کرامپ عضلانی وگرفتگی عضلات پشت ساق پا.</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كاهش وزن بدن تا 10% بدليل از دست دادن حجم مایعات بدن</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می یاشد.</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این اسهال می تواند همراه با استفراغ بدون داشتن حالت تهوع</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     قبلی باشد.</a:t>
            </a:r>
          </a:p>
          <a:p>
            <a:pPr algn="r">
              <a:lnSpc>
                <a:spcPct val="150000"/>
              </a:lnSpc>
              <a:buClr>
                <a:srgbClr val="33CC33"/>
              </a:buClr>
            </a:pPr>
            <a:r>
              <a:rPr lang="fa-IR" sz="2400" dirty="0" smtClean="0">
                <a:effectLst>
                  <a:outerShdw blurRad="38100" dist="38100" dir="2700000" algn="tl">
                    <a:srgbClr val="000000">
                      <a:alpha val="43137"/>
                    </a:srgbClr>
                  </a:outerShdw>
                </a:effectLst>
                <a:cs typeface="B Yagut" pitchFamily="2" charset="-78"/>
              </a:rPr>
              <a:t>اسهال بدون بو و یا بوی درحد خفیف و شبیه به ماهی می‌باشد.</a:t>
            </a:r>
          </a:p>
        </p:txBody>
      </p:sp>
      <p:pic>
        <p:nvPicPr>
          <p:cNvPr id="6" name="~PP1229.WAV">
            <a:hlinkClick r:id="" action="ppaction://media"/>
          </p:cNvPr>
          <p:cNvPicPr>
            <a:picLocks noRot="1" noChangeAspect="1"/>
          </p:cNvPicPr>
          <p:nvPr>
            <a:wavAudioFile r:embed="rId1" name="~PP1229.WAV"/>
          </p:nvPr>
        </p:nvPicPr>
        <p:blipFill>
          <a:blip r:embed="rId3"/>
          <a:stretch>
            <a:fillRect/>
          </a:stretch>
        </p:blipFill>
        <p:spPr>
          <a:xfrm>
            <a:off x="8696325" y="6410325"/>
            <a:ext cx="304800" cy="304800"/>
          </a:xfrm>
          <a:prstGeom prst="rect">
            <a:avLst/>
          </a:prstGeom>
        </p:spPr>
      </p:pic>
    </p:spTree>
  </p:cSld>
  <p:clrMapOvr>
    <a:masterClrMapping/>
  </p:clrMapOvr>
  <p:transition advTm="32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5867400" cy="762000"/>
          </a:xfrm>
        </p:spPr>
        <p:txBody>
          <a:bodyPr>
            <a:normAutofit/>
          </a:bodyPr>
          <a:lstStyle/>
          <a:p>
            <a:pPr algn="ctr" fontAlgn="auto">
              <a:spcAft>
                <a:spcPts val="0"/>
              </a:spcAft>
              <a:defRPr/>
            </a:pPr>
            <a:r>
              <a:rPr lang="fa-IR" sz="4000" dirty="0" smtClean="0">
                <a:effectLst>
                  <a:outerShdw blurRad="38100" dist="38100" dir="2700000" algn="tl">
                    <a:srgbClr val="000000"/>
                  </a:outerShdw>
                </a:effectLst>
                <a:latin typeface="+mn-lt"/>
                <a:ea typeface="+mn-ea"/>
                <a:cs typeface="B Yagut" pitchFamily="2" charset="-78"/>
              </a:rPr>
              <a:t>منابع شایع بیماری</a:t>
            </a:r>
          </a:p>
        </p:txBody>
      </p:sp>
      <p:sp>
        <p:nvSpPr>
          <p:cNvPr id="3" name="Content Placeholder 2"/>
          <p:cNvSpPr>
            <a:spLocks noGrp="1"/>
          </p:cNvSpPr>
          <p:nvPr>
            <p:ph idx="1"/>
          </p:nvPr>
        </p:nvSpPr>
        <p:spPr>
          <a:xfrm>
            <a:off x="228600" y="1752600"/>
            <a:ext cx="8607401" cy="4819672"/>
          </a:xfrm>
        </p:spPr>
        <p:txBody>
          <a:bodyPr>
            <a:normAutofit/>
          </a:bodyPr>
          <a:lstStyle/>
          <a:p>
            <a:pPr algn="r">
              <a:lnSpc>
                <a:spcPct val="15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1-</a:t>
            </a:r>
            <a:r>
              <a:rPr lang="fa-IR" sz="2400" kern="1200" dirty="0" smtClean="0">
                <a:effectLst>
                  <a:outerShdw blurRad="38100" dist="38100" dir="2700000" algn="tl">
                    <a:srgbClr val="000000">
                      <a:alpha val="43137"/>
                    </a:srgbClr>
                  </a:outerShdw>
                </a:effectLst>
                <a:cs typeface="B Yagut" pitchFamily="2" charset="-78"/>
              </a:rPr>
              <a:t> آب آشامیدنی (در صورتیکه منابع آب با مدفوع یا با دست آلوده انسان آلوده شده باشد.)</a:t>
            </a:r>
          </a:p>
          <a:p>
            <a:pPr algn="r">
              <a:lnSpc>
                <a:spcPct val="15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2-</a:t>
            </a:r>
            <a:r>
              <a:rPr lang="fa-IR" sz="2400" kern="1200" dirty="0" smtClean="0">
                <a:effectLst>
                  <a:outerShdw blurRad="38100" dist="38100" dir="2700000" algn="tl">
                    <a:srgbClr val="000000">
                      <a:alpha val="43137"/>
                    </a:srgbClr>
                  </a:outerShdw>
                </a:effectLst>
                <a:cs typeface="B Yagut" pitchFamily="2" charset="-78"/>
              </a:rPr>
              <a:t> سبزیجات و میوه جاتی که با فاضلاب و آب آلوده به مدفوع انسانی آبیاری می شود.</a:t>
            </a:r>
          </a:p>
          <a:p>
            <a:pPr algn="r">
              <a:lnSpc>
                <a:spcPct val="15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3-</a:t>
            </a:r>
            <a:r>
              <a:rPr lang="fa-IR" sz="2400" kern="1200" dirty="0" smtClean="0">
                <a:effectLst>
                  <a:outerShdw blurRad="38100" dist="38100" dir="2700000" algn="tl">
                    <a:srgbClr val="000000">
                      <a:alpha val="43137"/>
                    </a:srgbClr>
                  </a:outerShdw>
                </a:effectLst>
                <a:cs typeface="B Yagut" pitchFamily="2" charset="-78"/>
              </a:rPr>
              <a:t> مواد غذایی آلوده بخصوص غذاهای سرد و پخته نشده</a:t>
            </a:r>
          </a:p>
          <a:p>
            <a:pPr algn="r">
              <a:lnSpc>
                <a:spcPct val="15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4-</a:t>
            </a:r>
            <a:r>
              <a:rPr lang="fa-IR" sz="2400" kern="1200" dirty="0" smtClean="0">
                <a:effectLst>
                  <a:outerShdw blurRad="38100" dist="38100" dir="2700000" algn="tl">
                    <a:srgbClr val="000000">
                      <a:alpha val="43137"/>
                    </a:srgbClr>
                  </a:outerShdw>
                </a:effectLst>
                <a:cs typeface="B Yagut" pitchFamily="2" charset="-78"/>
              </a:rPr>
              <a:t> غذاهای تهیه شده از ماهی و آبزیان آلوده بصورت خام و يا نیمه پخته شده</a:t>
            </a:r>
          </a:p>
          <a:p>
            <a:pPr algn="r">
              <a:lnSpc>
                <a:spcPct val="150000"/>
              </a:lnSpc>
              <a:buNone/>
            </a:pPr>
            <a:r>
              <a:rPr lang="fa-IR" sz="2400" kern="1200" dirty="0" smtClean="0">
                <a:solidFill>
                  <a:srgbClr val="FF0000"/>
                </a:solidFill>
                <a:effectLst>
                  <a:outerShdw blurRad="38100" dist="38100" dir="2700000" algn="tl">
                    <a:srgbClr val="000000">
                      <a:alpha val="43137"/>
                    </a:srgbClr>
                  </a:outerShdw>
                </a:effectLst>
                <a:cs typeface="B Yagut" pitchFamily="2" charset="-78"/>
              </a:rPr>
              <a:t>5-</a:t>
            </a:r>
            <a:r>
              <a:rPr lang="fa-IR" sz="2400" kern="1200" dirty="0" smtClean="0">
                <a:effectLst>
                  <a:outerShdw blurRad="38100" dist="38100" dir="2700000" algn="tl">
                    <a:srgbClr val="000000">
                      <a:alpha val="43137"/>
                    </a:srgbClr>
                  </a:outerShdw>
                </a:effectLst>
                <a:cs typeface="B Yagut" pitchFamily="2" charset="-78"/>
              </a:rPr>
              <a:t> یخ هایی که از منابع آلوده و غیر بهداشتی تهیه شده است.</a:t>
            </a:r>
          </a:p>
        </p:txBody>
      </p:sp>
      <p:pic>
        <p:nvPicPr>
          <p:cNvPr id="4" name="~PP3948.WAV">
            <a:hlinkClick r:id="" action="ppaction://media"/>
          </p:cNvPr>
          <p:cNvPicPr>
            <a:picLocks noRot="1" noChangeAspect="1"/>
          </p:cNvPicPr>
          <p:nvPr>
            <a:wavAudioFile r:embed="rId1" name="~PP3948.WAV"/>
          </p:nvPr>
        </p:nvPicPr>
        <p:blipFill>
          <a:blip r:embed="rId3"/>
          <a:stretch>
            <a:fillRect/>
          </a:stretch>
        </p:blipFill>
        <p:spPr>
          <a:xfrm>
            <a:off x="8696325" y="6410325"/>
            <a:ext cx="304800" cy="304800"/>
          </a:xfrm>
          <a:prstGeom prst="rect">
            <a:avLst/>
          </a:prstGeom>
        </p:spPr>
      </p:pic>
    </p:spTree>
  </p:cSld>
  <p:clrMapOvr>
    <a:masterClrMapping/>
  </p:clrMapOvr>
  <p:transition advTm="2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زاهدان</_x062f__x0627__x0646__x0634__x06af__x0627__x0647_>
    <_x0646__x0648__x0639__x0020__x062d__x06cc__x0637__x0647_ xmlns="12fdc5dc-769e-4543-b10d-fbea3dac4417">بيماري‌هاي واگير</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5NN7CDR5NKU2-831-1154</_dlc_DocId>
    <_dlc_DocIdUrl xmlns="1047730d-92e1-4018-9084-d932fd3a7f58">
      <Url>http://www.health.gov.ir/hnd/_layouts/DocIdRedir.aspx?ID=5NN7CDR5NKU2-831-1154</Url>
      <Description>5NN7CDR5NKU2-831-1154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F8046B2-3DFD-4B45-A00C-FDAC0BD80C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A670D8-B5BA-46BA-A472-8973B3CA216C}">
  <ds:schemaRefs>
    <ds:schemaRef ds:uri="http://purl.org/dc/elements/1.1/"/>
    <ds:schemaRef ds:uri="http://schemas.microsoft.com/office/2006/metadata/properties"/>
    <ds:schemaRef ds:uri="http://www.w3.org/XML/1998/namespace"/>
    <ds:schemaRef ds:uri="http://purl.org/dc/terms/"/>
    <ds:schemaRef ds:uri="1047730d-92e1-4018-9084-d932fd3a7f58"/>
    <ds:schemaRef ds:uri="http://schemas.microsoft.com/office/infopath/2007/PartnerControls"/>
    <ds:schemaRef ds:uri="http://schemas.microsoft.com/office/2006/documentManagement/types"/>
    <ds:schemaRef ds:uri="http://schemas.openxmlformats.org/package/2006/metadata/core-properties"/>
    <ds:schemaRef ds:uri="12fdc5dc-769e-4543-b10d-fbea3dac4417"/>
    <ds:schemaRef ds:uri="http://purl.org/dc/dcmitype/"/>
  </ds:schemaRefs>
</ds:datastoreItem>
</file>

<file path=customXml/itemProps3.xml><?xml version="1.0" encoding="utf-8"?>
<ds:datastoreItem xmlns:ds="http://schemas.openxmlformats.org/officeDocument/2006/customXml" ds:itemID="{5205147E-EB95-4F2E-BB0A-0C351C8CB1F8}">
  <ds:schemaRefs>
    <ds:schemaRef ds:uri="http://schemas.microsoft.com/sharepoint/v3/contenttype/forms"/>
  </ds:schemaRefs>
</ds:datastoreItem>
</file>

<file path=customXml/itemProps4.xml><?xml version="1.0" encoding="utf-8"?>
<ds:datastoreItem xmlns:ds="http://schemas.openxmlformats.org/officeDocument/2006/customXml" ds:itemID="{3B409FC0-8E88-4FCA-AC2B-F3DF9194438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284</TotalTime>
  <Words>3276</Words>
  <Application>Microsoft Office PowerPoint</Application>
  <PresentationFormat>On-screen Show (4:3)</PresentationFormat>
  <Paragraphs>355</Paragraphs>
  <Slides>48</Slides>
  <Notes>0</Notes>
  <HiddenSlides>0</HiddenSlides>
  <MMClips>48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Arial</vt:lpstr>
      <vt:lpstr>B Lotus</vt:lpstr>
      <vt:lpstr>B Mitra</vt:lpstr>
      <vt:lpstr>B Nazanin</vt:lpstr>
      <vt:lpstr>B Titr</vt:lpstr>
      <vt:lpstr>B Yagut</vt:lpstr>
      <vt:lpstr>B Zar</vt:lpstr>
      <vt:lpstr>Calibri</vt:lpstr>
      <vt:lpstr>Majalla UI</vt:lpstr>
      <vt:lpstr>Mitra</vt:lpstr>
      <vt:lpstr>Times New Roman</vt:lpstr>
      <vt:lpstr>Wingdings</vt:lpstr>
      <vt:lpstr>Office Theme</vt:lpstr>
      <vt:lpstr>PowerPoint Presentation</vt:lpstr>
      <vt:lpstr>مشخصات سند</vt:lpstr>
      <vt:lpstr>اهداف آموزشی </vt:lpstr>
      <vt:lpstr> فهرست عناوین </vt:lpstr>
      <vt:lpstr>مقدمه</vt:lpstr>
      <vt:lpstr>PowerPoint Presentation</vt:lpstr>
      <vt:lpstr>PowerPoint Presentation</vt:lpstr>
      <vt:lpstr>PowerPoint Presentation</vt:lpstr>
      <vt:lpstr>منابع شایع بیماری</vt:lpstr>
      <vt:lpstr>راه های انتقال بیماری</vt:lpstr>
      <vt:lpstr>عوامل موثر و مساعدکننده بیماری وبا</vt:lpstr>
      <vt:lpstr>عوامل موثر و مساعدکننده بیماری وبا</vt:lpstr>
      <vt:lpstr>مناطق اندمیک (بومی )وبا</vt:lpstr>
      <vt:lpstr>HOT SPOt</vt:lpstr>
      <vt:lpstr>طغیان وبا</vt:lpstr>
      <vt:lpstr>هشدار وبا </vt:lpstr>
      <vt:lpstr>حذف وبا</vt:lpstr>
      <vt:lpstr>تهیه نمونه التور </vt:lpstr>
      <vt:lpstr>بهترین زمان نمونه گیری </vt:lpstr>
      <vt:lpstr>روش کار تهیه نمونه برداری التور</vt:lpstr>
      <vt:lpstr>اندیکاسیون های نمونه گیری از نظرالتور</vt:lpstr>
      <vt:lpstr>PowerPoint Presentation</vt:lpstr>
      <vt:lpstr>PowerPoint Presentation</vt:lpstr>
      <vt:lpstr>چالش ها دركنترل اپيدمي</vt:lpstr>
      <vt:lpstr>در برخورد با بیمار مشکوک به التور به3  نکته اساسی توجه کنید :</vt:lpstr>
      <vt:lpstr>عوارض بيماري</vt:lpstr>
      <vt:lpstr>راه كارهاي تهيه غذاي سالم جهت پيشگيري ازابتلاء به وبا</vt:lpstr>
      <vt:lpstr>PowerPoint Presentation</vt:lpstr>
      <vt:lpstr>PowerPoint Presentation</vt:lpstr>
      <vt:lpstr>PowerPoint Presentation</vt:lpstr>
      <vt:lpstr>PowerPoint Presentation</vt:lpstr>
      <vt:lpstr>پودرORS  بهترین مایع خوراکی در درمان وبا</vt:lpstr>
      <vt:lpstr>پيشگيري</vt:lpstr>
      <vt:lpstr>PowerPoint Presentation</vt:lpstr>
      <vt:lpstr>PowerPoint Presentation</vt:lpstr>
      <vt:lpstr>PowerPoint Presentation</vt:lpstr>
      <vt:lpstr>سه قاعده ساده براي پيشگيري از وبا</vt:lpstr>
      <vt:lpstr>نکته</vt:lpstr>
      <vt:lpstr>PowerPoint Presentation</vt:lpstr>
      <vt:lpstr>PowerPoint Presentation</vt:lpstr>
      <vt:lpstr>PowerPoint Presentation</vt:lpstr>
      <vt:lpstr>PowerPoint Presentation</vt:lpstr>
      <vt:lpstr>نتیجه گیری</vt:lpstr>
      <vt:lpstr> تمرین نظری </vt:lpstr>
      <vt:lpstr>تمرین عملی</vt:lpstr>
      <vt:lpstr>منابع</vt:lpstr>
      <vt:lpstr>نظرات وپیشنهادات</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Vibrio cholerae</dc:title>
  <dc:creator>behvarzi</dc:creator>
  <cp:lastModifiedBy>Sima Jalali</cp:lastModifiedBy>
  <cp:revision>67</cp:revision>
  <dcterms:created xsi:type="dcterms:W3CDTF">2006-08-16T00:00:00Z</dcterms:created>
  <dcterms:modified xsi:type="dcterms:W3CDTF">2020-12-05T06:14:59Z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d1bd56bf-4755-45dc-852e-755cebed9b4c</vt:lpwstr>
  </property>
</Properties>
</file>